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85" r:id="rId3"/>
    <p:sldId id="291" r:id="rId4"/>
    <p:sldId id="270" r:id="rId5"/>
    <p:sldId id="278" r:id="rId6"/>
    <p:sldId id="292" r:id="rId7"/>
    <p:sldId id="295" r:id="rId8"/>
    <p:sldId id="290" r:id="rId9"/>
    <p:sldId id="296" r:id="rId10"/>
    <p:sldId id="294" r:id="rId11"/>
    <p:sldId id="282" r:id="rId12"/>
    <p:sldId id="281" r:id="rId13"/>
    <p:sldId id="293" r:id="rId14"/>
    <p:sldId id="256" r:id="rId15"/>
    <p:sldId id="261" r:id="rId16"/>
    <p:sldId id="262" r:id="rId17"/>
    <p:sldId id="263" r:id="rId18"/>
    <p:sldId id="264" r:id="rId19"/>
    <p:sldId id="265" r:id="rId20"/>
    <p:sldId id="258" r:id="rId21"/>
    <p:sldId id="276" r:id="rId22"/>
    <p:sldId id="272" r:id="rId23"/>
    <p:sldId id="280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8" autoAdjust="0"/>
    <p:restoredTop sz="94660"/>
  </p:normalViewPr>
  <p:slideViewPr>
    <p:cSldViewPr>
      <p:cViewPr>
        <p:scale>
          <a:sx n="50" d="100"/>
          <a:sy n="50" d="100"/>
        </p:scale>
        <p:origin x="-3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>
        <c:manualLayout>
          <c:layoutTarget val="inner"/>
          <c:xMode val="edge"/>
          <c:yMode val="edge"/>
          <c:x val="0.15952969640791592"/>
          <c:y val="5.742711379527507E-2"/>
          <c:w val="0.67767226430323479"/>
          <c:h val="0.78694392334691909"/>
        </c:manualLayout>
      </c:layout>
      <c:barChart>
        <c:barDir val="col"/>
        <c:grouping val="stacked"/>
        <c:ser>
          <c:idx val="1"/>
          <c:order val="0"/>
          <c:tx>
            <c:strRef>
              <c:f>Munka1!$C$1</c:f>
              <c:strCache>
                <c:ptCount val="1"/>
                <c:pt idx="0">
                  <c:v>Visitors to Croatia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u-HU" sz="1100" b="1" smtClean="0"/>
                      <a:t>5</a:t>
                    </a:r>
                    <a:r>
                      <a:rPr lang="hu-HU" smtClean="0"/>
                      <a:t>6,03%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u-HU" sz="1100" b="1" smtClean="0"/>
                      <a:t>1</a:t>
                    </a:r>
                    <a:r>
                      <a:rPr lang="hu-HU" smtClean="0"/>
                      <a:t>1,96%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u-HU" sz="1100" b="1" smtClean="0"/>
                      <a:t>6</a:t>
                    </a:r>
                    <a:r>
                      <a:rPr lang="hu-HU" smtClean="0"/>
                      <a:t>,6%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u-HU" sz="1100" b="1" smtClean="0"/>
                      <a:t>6</a:t>
                    </a:r>
                    <a:r>
                      <a:rPr lang="hu-HU" smtClean="0"/>
                      <a:t>,7%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hu-HU" sz="1100" b="1" smtClean="0"/>
                      <a:t>3</a:t>
                    </a:r>
                    <a:r>
                      <a:rPr lang="hu-HU" smtClean="0"/>
                      <a:t>,3%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prstClr val="white">
                  <a:alpha val="58000"/>
                </a:prst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hu-HU"/>
              </a:p>
            </c:txPr>
            <c:showVal val="1"/>
          </c:dLbls>
          <c:cat>
            <c:strRef>
              <c:f>Munka1!$A$2:$A$6</c:f>
              <c:strCache>
                <c:ptCount val="5"/>
                <c:pt idx="0">
                  <c:v>Slovenia</c:v>
                </c:pt>
                <c:pt idx="1">
                  <c:v>Austria</c:v>
                </c:pt>
                <c:pt idx="2">
                  <c:v>Czech Republic</c:v>
                </c:pt>
                <c:pt idx="3">
                  <c:v>Slovakia</c:v>
                </c:pt>
                <c:pt idx="4">
                  <c:v>Hungary</c:v>
                </c:pt>
              </c:strCache>
            </c:strRef>
          </c:cat>
          <c:val>
            <c:numRef>
              <c:f>Munka1!$C$2:$C$6</c:f>
              <c:numCache>
                <c:formatCode>#,##0</c:formatCode>
                <c:ptCount val="5"/>
                <c:pt idx="0">
                  <c:v>1151742</c:v>
                </c:pt>
                <c:pt idx="1">
                  <c:v>1010033</c:v>
                </c:pt>
                <c:pt idx="2">
                  <c:v>693497</c:v>
                </c:pt>
                <c:pt idx="3">
                  <c:v>361369</c:v>
                </c:pt>
                <c:pt idx="4">
                  <c:v>332015</c:v>
                </c:pt>
              </c:numCache>
            </c:numRef>
          </c:val>
        </c:ser>
        <c:ser>
          <c:idx val="2"/>
          <c:order val="1"/>
          <c:tx>
            <c:strRef>
              <c:f>Munka1!$D$1</c:f>
              <c:strCache>
                <c:ptCount val="1"/>
                <c:pt idx="0">
                  <c:v>Population</c:v>
                </c:pt>
              </c:strCache>
            </c:strRef>
          </c:tx>
          <c:dLbls>
            <c:dLbl>
              <c:idx val="0"/>
              <c:layout>
                <c:manualLayout>
                  <c:x val="6.2352342778813161E-3"/>
                  <c:y val="-6.8406393875613286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2.055.496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3528514168219785E-3"/>
                  <c:y val="-0.28457059852255123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8.443.018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588085694703295E-3"/>
                  <c:y val="-0.35024073664313976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10.504.203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1176171389406585E-3"/>
                  <c:y val="-0.20248292587181524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5.397.036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6764257084109884E-3"/>
                  <c:y val="-0.350240736643139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hu-HU" dirty="0" smtClean="0"/>
                      <a:t>958.453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Munka1!$A$2:$A$6</c:f>
              <c:strCache>
                <c:ptCount val="5"/>
                <c:pt idx="0">
                  <c:v>Slovenia</c:v>
                </c:pt>
                <c:pt idx="1">
                  <c:v>Austria</c:v>
                </c:pt>
                <c:pt idx="2">
                  <c:v>Czech Republic</c:v>
                </c:pt>
                <c:pt idx="3">
                  <c:v>Slovakia</c:v>
                </c:pt>
                <c:pt idx="4">
                  <c:v>Hungary</c:v>
                </c:pt>
              </c:strCache>
            </c:strRef>
          </c:cat>
          <c:val>
            <c:numRef>
              <c:f>Munka1!$D$2:$D$6</c:f>
              <c:numCache>
                <c:formatCode>#,##0</c:formatCode>
                <c:ptCount val="5"/>
                <c:pt idx="0">
                  <c:v>903754</c:v>
                </c:pt>
                <c:pt idx="1">
                  <c:v>7432985</c:v>
                </c:pt>
                <c:pt idx="2">
                  <c:v>9810706</c:v>
                </c:pt>
                <c:pt idx="3">
                  <c:v>5048631</c:v>
                </c:pt>
                <c:pt idx="4">
                  <c:v>9626438</c:v>
                </c:pt>
              </c:numCache>
            </c:numRef>
          </c:val>
        </c:ser>
        <c:overlap val="100"/>
        <c:axId val="97233536"/>
        <c:axId val="97251712"/>
      </c:barChart>
      <c:catAx>
        <c:axId val="97233536"/>
        <c:scaling>
          <c:orientation val="minMax"/>
        </c:scaling>
        <c:axPos val="b"/>
        <c:tickLblPos val="nextTo"/>
        <c:crossAx val="97251712"/>
        <c:crosses val="autoZero"/>
        <c:auto val="1"/>
        <c:lblAlgn val="ctr"/>
        <c:lblOffset val="100"/>
      </c:catAx>
      <c:valAx>
        <c:axId val="97251712"/>
        <c:scaling>
          <c:orientation val="minMax"/>
        </c:scaling>
        <c:axPos val="l"/>
        <c:majorGridlines/>
        <c:numFmt formatCode="#,##0" sourceLinked="1"/>
        <c:tickLblPos val="nextTo"/>
        <c:crossAx val="9723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70272366816394"/>
          <c:y val="2.6711888858893017E-3"/>
          <c:w val="0.24229727633183626"/>
          <c:h val="0.15189063422745699"/>
        </c:manualLayout>
      </c:layout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hu-HU" smtClean="0"/>
                      <a:t>.</a:t>
                    </a:r>
                    <a:r>
                      <a:rPr lang="en-US" smtClean="0"/>
                      <a:t>267</a:t>
                    </a:r>
                    <a:r>
                      <a:rPr lang="hu-HU" smtClean="0"/>
                      <a:t>.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625</a:t>
                    </a:r>
                    <a:r>
                      <a:rPr lang="hu-HU" smtClean="0"/>
                      <a:t>.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352</a:t>
                    </a:r>
                    <a:r>
                      <a:rPr lang="hu-HU" smtClean="0"/>
                      <a:t>.</a:t>
                    </a:r>
                    <a:r>
                      <a:rPr lang="en-US" smtClean="0"/>
                      <a:t>000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Munka1!$A$2:$A$4</c:f>
              <c:strCache>
                <c:ptCount val="3"/>
                <c:pt idx="0">
                  <c:v>Touristic motivation ALL MAIN COUNTRIES - TOTAL</c:v>
                </c:pt>
                <c:pt idx="1">
                  <c:v>Seaside destinations - TOTAL (without Croatia)</c:v>
                </c:pt>
                <c:pt idx="2">
                  <c:v>Croatia - TOTAL 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4267000</c:v>
                </c:pt>
                <c:pt idx="1">
                  <c:v>625000</c:v>
                </c:pt>
                <c:pt idx="2">
                  <c:v>352000</c:v>
                </c:pt>
              </c:numCache>
            </c:numRef>
          </c:val>
        </c:ser>
        <c:axId val="75137408"/>
        <c:axId val="89848832"/>
      </c:barChart>
      <c:catAx>
        <c:axId val="75137408"/>
        <c:scaling>
          <c:orientation val="minMax"/>
        </c:scaling>
        <c:axPos val="b"/>
        <c:tickLblPos val="nextTo"/>
        <c:crossAx val="89848832"/>
        <c:crosses val="autoZero"/>
        <c:auto val="1"/>
        <c:lblAlgn val="ctr"/>
        <c:lblOffset val="100"/>
      </c:catAx>
      <c:valAx>
        <c:axId val="89848832"/>
        <c:scaling>
          <c:orientation val="minMax"/>
        </c:scaling>
        <c:axPos val="l"/>
        <c:majorGridlines/>
        <c:numFmt formatCode="General" sourceLinked="1"/>
        <c:tickLblPos val="nextTo"/>
        <c:crossAx val="75137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0.12657528919996114"/>
          <c:y val="0.14409684745544765"/>
          <c:w val="0.86384526586954435"/>
          <c:h val="0.74393780947833654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Tourists</c:v>
                </c:pt>
              </c:strCache>
            </c:strRef>
          </c:tx>
          <c:spPr>
            <a:solidFill>
              <a:srgbClr val="00B0F0">
                <a:alpha val="85000"/>
              </a:srgbClr>
            </a:solidFill>
          </c:spPr>
          <c:dPt>
            <c:idx val="0"/>
            <c:spPr>
              <a:solidFill>
                <a:schemeClr val="tx2"/>
              </a:solidFill>
            </c:spPr>
          </c:dPt>
          <c:dLbls>
            <c:dLbl>
              <c:idx val="0"/>
              <c:numFmt formatCode="#,##0;\-#,##0" sourceLinked="0"/>
              <c:spPr>
                <a:solidFill>
                  <a:prstClr val="white">
                    <a:alpha val="78000"/>
                  </a:prst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 rot="0" vert="horz"/>
                <a:lstStyle/>
                <a:p>
                  <a:pPr>
                    <a:defRPr sz="1300" b="1" baseline="0"/>
                  </a:pPr>
                  <a:endParaRPr lang="hu-HU"/>
                </a:p>
              </c:txPr>
            </c:dLbl>
            <c:numFmt formatCode="#,##0;\-#,##0" sourceLinked="0"/>
            <c:spPr>
              <a:solidFill>
                <a:prstClr val="white">
                  <a:alpha val="78000"/>
                </a:prstClr>
              </a:solidFill>
            </c:spPr>
            <c:txPr>
              <a:bodyPr rot="0" vert="horz"/>
              <a:lstStyle/>
              <a:p>
                <a:pPr>
                  <a:defRPr sz="1300" b="1" baseline="0"/>
                </a:pPr>
                <a:endParaRPr lang="hu-HU"/>
              </a:p>
            </c:txPr>
            <c:dLblPos val="outEnd"/>
            <c:showVal val="1"/>
          </c:dLbls>
          <c:cat>
            <c:strRef>
              <c:f>Munka1!$A$2:$A$9</c:f>
              <c:strCache>
                <c:ptCount val="8"/>
                <c:pt idx="0">
                  <c:v>Croatia</c:v>
                </c:pt>
                <c:pt idx="1">
                  <c:v>Italy*</c:v>
                </c:pt>
                <c:pt idx="2">
                  <c:v>France*</c:v>
                </c:pt>
                <c:pt idx="3">
                  <c:v>Spain</c:v>
                </c:pt>
                <c:pt idx="4">
                  <c:v>Greece</c:v>
                </c:pt>
                <c:pt idx="5">
                  <c:v>Turkey</c:v>
                </c:pt>
                <c:pt idx="6">
                  <c:v>Egypt</c:v>
                </c:pt>
                <c:pt idx="7">
                  <c:v>Bulgaria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 formatCode="#,##0">
                  <c:v>352000</c:v>
                </c:pt>
                <c:pt idx="1">
                  <c:v>172000</c:v>
                </c:pt>
                <c:pt idx="2">
                  <c:v>146000</c:v>
                </c:pt>
                <c:pt idx="3">
                  <c:v>117000</c:v>
                </c:pt>
                <c:pt idx="4">
                  <c:v>66000</c:v>
                </c:pt>
                <c:pt idx="5">
                  <c:v>54000</c:v>
                </c:pt>
                <c:pt idx="6">
                  <c:v>43000</c:v>
                </c:pt>
                <c:pt idx="7">
                  <c:v>27000</c:v>
                </c:pt>
              </c:numCache>
            </c:numRef>
          </c:val>
        </c:ser>
        <c:axId val="92631040"/>
        <c:axId val="92632576"/>
      </c:barChart>
      <c:catAx>
        <c:axId val="92631040"/>
        <c:scaling>
          <c:orientation val="minMax"/>
        </c:scaling>
        <c:axPos val="b"/>
        <c:tickLblPos val="nextTo"/>
        <c:crossAx val="92632576"/>
        <c:crosses val="autoZero"/>
        <c:auto val="1"/>
        <c:lblAlgn val="ctr"/>
        <c:lblOffset val="100"/>
      </c:catAx>
      <c:valAx>
        <c:axId val="92632576"/>
        <c:scaling>
          <c:orientation val="minMax"/>
        </c:scaling>
        <c:axPos val="l"/>
        <c:majorGridlines/>
        <c:numFmt formatCode="#,##0" sourceLinked="1"/>
        <c:tickLblPos val="nextTo"/>
        <c:crossAx val="92631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B000-8A65-44D0-ADC2-25684C48FE49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03CCC-8E99-4552-BC89-F265BD0E597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911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30922-79B5-4AAC-8D19-2D7275CBA951}" type="slidenum">
              <a:rPr lang="hu-HU" smtClean="0"/>
              <a:pPr/>
              <a:t>4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921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75BEA-66CA-4662-B71B-9E2CFE2CA957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62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DEB8C-BBB3-422A-8A2C-A228FC20018D}" type="slidenum">
              <a:rPr lang="hr-HR" smtClean="0"/>
              <a:pPr/>
              <a:t>20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62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DEB8C-BBB3-422A-8A2C-A228FC20018D}" type="slidenum">
              <a:rPr lang="hr-HR" smtClean="0"/>
              <a:pPr/>
              <a:t>21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F01E2-7479-4FC1-95B7-C6E56AD077A4}" type="slidenum">
              <a:rPr lang="hu-HU" smtClean="0"/>
              <a:pPr/>
              <a:t>22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4763" y="6132513"/>
          <a:ext cx="9142412" cy="711200"/>
        </p:xfrm>
        <a:graphic>
          <a:graphicData uri="http://schemas.openxmlformats.org/presentationml/2006/ole">
            <p:oleObj spid="_x0000_s4098" name="Image" r:id="rId3" imgW="8000000" imgH="622003" progId="">
              <p:embed/>
            </p:oleObj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6950075" y="6165850"/>
          <a:ext cx="1474788" cy="655638"/>
        </p:xfrm>
        <a:graphic>
          <a:graphicData uri="http://schemas.openxmlformats.org/presentationml/2006/ole">
            <p:oleObj spid="_x0000_s4099" name="Image" r:id="rId4" imgW="9282540" imgH="4126984" progId="">
              <p:embed/>
            </p:oleObj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D7C0-FF46-4FAF-99FF-C893BEB2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Cím, 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46D6-9E4E-4F33-B43E-CCAAFCA7924A}" type="datetimeFigureOut">
              <a:rPr lang="hu-HU" smtClean="0"/>
              <a:pPr/>
              <a:t>2013.06.17.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3A73-0204-4104-A9C6-296C6104D7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munkalap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munkalap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munkalap3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ht.org.uk/userfiles/image/webgeneral/EU-fl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8"/>
            <a:ext cx="9144000" cy="6861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urope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9" y="5399806"/>
            <a:ext cx="1916215" cy="126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9" y="4046764"/>
            <a:ext cx="1914525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>
            <a:spLocks/>
          </p:cNvSpPr>
          <p:nvPr/>
        </p:nvSpPr>
        <p:spPr>
          <a:xfrm>
            <a:off x="3491880" y="4077072"/>
            <a:ext cx="53640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800" b="1" dirty="0" smtClean="0"/>
              <a:t>HUNGARY and CROATIA – </a:t>
            </a:r>
            <a:r>
              <a:rPr lang="en-GB" sz="2800" b="1" dirty="0" smtClean="0"/>
              <a:t>Current </a:t>
            </a:r>
            <a:r>
              <a:rPr lang="hu-HU" sz="2800" b="1" dirty="0" smtClean="0"/>
              <a:t>	     </a:t>
            </a:r>
            <a:r>
              <a:rPr lang="en-GB" sz="2800" b="1" dirty="0" smtClean="0"/>
              <a:t>issues </a:t>
            </a:r>
            <a:r>
              <a:rPr lang="en-GB" sz="2800" b="1" dirty="0" smtClean="0"/>
              <a:t>in tourism</a:t>
            </a:r>
            <a:endParaRPr lang="hu-HU" sz="2800" b="1" dirty="0" smtClean="0"/>
          </a:p>
          <a:p>
            <a:r>
              <a:rPr lang="hu-HU" sz="2800" b="1" dirty="0" smtClean="0"/>
              <a:t> </a:t>
            </a:r>
            <a:r>
              <a:rPr lang="hu-HU" sz="2800" b="1" dirty="0" smtClean="0"/>
              <a:t>                 </a:t>
            </a:r>
            <a:r>
              <a:rPr lang="hr-HR" sz="1600" dirty="0" smtClean="0"/>
              <a:t>presented by</a:t>
            </a:r>
            <a:endParaRPr lang="hu-HU" sz="1600" dirty="0" smtClean="0"/>
          </a:p>
          <a:p>
            <a:r>
              <a:rPr lang="hu-HU" sz="1600" b="1" dirty="0" smtClean="0"/>
              <a:t>	</a:t>
            </a:r>
            <a:r>
              <a:rPr lang="en-GB" sz="1600" b="1" dirty="0" smtClean="0"/>
              <a:t>Mr </a:t>
            </a:r>
            <a:r>
              <a:rPr lang="en-GB" sz="1600" b="1" dirty="0" smtClean="0"/>
              <a:t>Marin </a:t>
            </a:r>
            <a:r>
              <a:rPr lang="en-GB" sz="1600" b="1" dirty="0" err="1" smtClean="0"/>
              <a:t>SKENDEROVIĆ</a:t>
            </a:r>
            <a:endParaRPr lang="hu-HU" sz="1600" dirty="0" smtClean="0"/>
          </a:p>
          <a:p>
            <a:r>
              <a:rPr lang="hu-HU" sz="1600" i="1" dirty="0" smtClean="0"/>
              <a:t>	Head </a:t>
            </a:r>
            <a:r>
              <a:rPr lang="hu-HU" sz="1600" i="1" dirty="0" smtClean="0"/>
              <a:t>of </a:t>
            </a:r>
            <a:r>
              <a:rPr lang="hu-HU" sz="1600" i="1" dirty="0" err="1" smtClean="0"/>
              <a:t>Branch</a:t>
            </a:r>
            <a:r>
              <a:rPr lang="hu-HU" sz="1600" i="1" dirty="0" smtClean="0"/>
              <a:t> Office </a:t>
            </a:r>
          </a:p>
          <a:p>
            <a:r>
              <a:rPr lang="hu-HU" sz="1600" dirty="0" smtClean="0"/>
              <a:t>	</a:t>
            </a:r>
            <a:r>
              <a:rPr lang="en-GB" sz="1600" dirty="0" smtClean="0"/>
              <a:t>Croatian </a:t>
            </a:r>
            <a:r>
              <a:rPr lang="en-GB" sz="1600" dirty="0" smtClean="0"/>
              <a:t>National Tourist Board </a:t>
            </a:r>
            <a:r>
              <a:rPr lang="en-GB" sz="1600" dirty="0" smtClean="0"/>
              <a:t>in</a:t>
            </a:r>
            <a:r>
              <a:rPr lang="hu-HU" sz="1600" dirty="0" smtClean="0"/>
              <a:t> </a:t>
            </a:r>
            <a:r>
              <a:rPr lang="hu-HU" sz="1600" dirty="0" smtClean="0"/>
              <a:t>B</a:t>
            </a:r>
            <a:r>
              <a:rPr lang="en-GB" sz="1600" dirty="0" err="1" smtClean="0"/>
              <a:t>udapest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hu-HU" sz="1600" b="1" dirty="0" smtClean="0"/>
              <a:t>		</a:t>
            </a:r>
            <a:r>
              <a:rPr lang="hr-HR" sz="1600" b="1" dirty="0" smtClean="0"/>
              <a:t>Budapest</a:t>
            </a:r>
            <a:r>
              <a:rPr lang="hr-HR" sz="1600" b="1" dirty="0" smtClean="0"/>
              <a:t>, </a:t>
            </a:r>
            <a:r>
              <a:rPr lang="hr-HR" sz="1600" b="1" dirty="0" smtClean="0"/>
              <a:t>18th</a:t>
            </a:r>
            <a:r>
              <a:rPr lang="en-US" sz="1600" b="1" dirty="0" smtClean="0"/>
              <a:t> </a:t>
            </a:r>
            <a:r>
              <a:rPr lang="hr-HR" sz="1600" b="1" dirty="0" smtClean="0"/>
              <a:t>June</a:t>
            </a:r>
            <a:r>
              <a:rPr lang="en-US" sz="1600" b="1" dirty="0" smtClean="0"/>
              <a:t> 2013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930784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o1.htz.hr\Home\iborojevic\My Documents\My pictures\Zagreb\Marko Vrdoljak\Cest is d best 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1520" y="260648"/>
            <a:ext cx="7127499" cy="1736646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hu-HU" sz="1600" b="1" dirty="0" err="1" smtClean="0">
                <a:latin typeface="Calibri" pitchFamily="34" charset="0"/>
              </a:rPr>
              <a:t>Galupp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>
                <a:latin typeface="Calibri" pitchFamily="34" charset="0"/>
              </a:rPr>
              <a:t>Balkan</a:t>
            </a:r>
            <a:r>
              <a:rPr lang="hu-HU" sz="1600" b="1" dirty="0" smtClean="0">
                <a:latin typeface="Calibri" pitchFamily="34" charset="0"/>
              </a:rPr>
              <a:t> Monitor 2012 </a:t>
            </a:r>
            <a:r>
              <a:rPr lang="hu-HU" sz="1600" b="1" dirty="0" err="1" smtClean="0">
                <a:latin typeface="Calibri" pitchFamily="34" charset="0"/>
              </a:rPr>
              <a:t>July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>
                <a:latin typeface="Calibri" pitchFamily="34" charset="0"/>
              </a:rPr>
              <a:t>SURVEY</a:t>
            </a:r>
            <a:endParaRPr lang="hu-HU" sz="1600" b="1" dirty="0" smtClean="0">
              <a:latin typeface="Calibri" pitchFamily="34" charset="0"/>
            </a:endParaRPr>
          </a:p>
          <a:p>
            <a:pPr eaLnBrk="0" hangingPunct="0"/>
            <a:endParaRPr lang="hu-HU" sz="1600" b="1" dirty="0" smtClean="0">
              <a:latin typeface="Calibri" pitchFamily="34" charset="0"/>
            </a:endParaRPr>
          </a:p>
          <a:p>
            <a:pPr eaLnBrk="0" hangingPunct="0"/>
            <a:r>
              <a:rPr lang="hu-HU" sz="1600" b="1" dirty="0" err="1" smtClean="0">
                <a:latin typeface="Calibri" pitchFamily="34" charset="0"/>
              </a:rPr>
              <a:t>For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>
                <a:latin typeface="Calibri" pitchFamily="34" charset="0"/>
              </a:rPr>
              <a:t>Croats</a:t>
            </a:r>
            <a:r>
              <a:rPr lang="hu-HU" sz="1600" b="1" dirty="0" smtClean="0">
                <a:latin typeface="Calibri" pitchFamily="34" charset="0"/>
              </a:rPr>
              <a:t>:</a:t>
            </a:r>
          </a:p>
          <a:p>
            <a:pPr eaLnBrk="0" hangingPunct="0"/>
            <a:endParaRPr lang="hu-HU" sz="1600" b="1" dirty="0" smtClean="0"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hu-HU" sz="1600" b="1" dirty="0" smtClean="0">
                <a:latin typeface="Calibri" pitchFamily="34" charset="0"/>
              </a:rPr>
              <a:t>Hungary – </a:t>
            </a:r>
            <a:r>
              <a:rPr lang="hu-HU" sz="1600" b="1" dirty="0" err="1" smtClean="0">
                <a:latin typeface="Calibri" pitchFamily="34" charset="0"/>
              </a:rPr>
              <a:t>the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>
                <a:latin typeface="Calibri" pitchFamily="34" charset="0"/>
              </a:rPr>
              <a:t>best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/>
              <a:t>neighboring</a:t>
            </a:r>
            <a:r>
              <a:rPr lang="hu-HU" sz="1600" b="1" dirty="0" smtClean="0"/>
              <a:t> country</a:t>
            </a:r>
          </a:p>
          <a:p>
            <a:pPr eaLnBrk="0" hangingPunct="0">
              <a:buFontTx/>
              <a:buChar char="-"/>
            </a:pPr>
            <a:r>
              <a:rPr lang="hu-HU" sz="1600" b="1" dirty="0" err="1" smtClean="0">
                <a:latin typeface="Calibri" pitchFamily="34" charset="0"/>
              </a:rPr>
              <a:t>Hungarians</a:t>
            </a:r>
            <a:r>
              <a:rPr lang="hu-HU" sz="1600" b="1" dirty="0" smtClean="0">
                <a:latin typeface="Calibri" pitchFamily="34" charset="0"/>
              </a:rPr>
              <a:t> – </a:t>
            </a:r>
            <a:r>
              <a:rPr lang="hu-HU" sz="1600" b="1" dirty="0" err="1" smtClean="0">
                <a:latin typeface="Calibri" pitchFamily="34" charset="0"/>
              </a:rPr>
              <a:t>the</a:t>
            </a:r>
            <a:r>
              <a:rPr lang="hu-HU" sz="1600" b="1" dirty="0" smtClean="0">
                <a:latin typeface="Calibri" pitchFamily="34" charset="0"/>
              </a:rPr>
              <a:t> most </a:t>
            </a:r>
            <a:r>
              <a:rPr lang="hu-HU" sz="1600" b="1" dirty="0" err="1" smtClean="0">
                <a:latin typeface="Calibri" pitchFamily="34" charset="0"/>
              </a:rPr>
              <a:t>favourable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>
                <a:latin typeface="Calibri" pitchFamily="34" charset="0"/>
              </a:rPr>
              <a:t>neighboring</a:t>
            </a:r>
            <a:r>
              <a:rPr lang="hu-HU" sz="1600" b="1" dirty="0" smtClean="0">
                <a:latin typeface="Calibri" pitchFamily="34" charset="0"/>
              </a:rPr>
              <a:t> </a:t>
            </a:r>
            <a:r>
              <a:rPr lang="hu-HU" sz="1600" b="1" dirty="0" err="1" smtClean="0">
                <a:latin typeface="Calibri" pitchFamily="34" charset="0"/>
              </a:rPr>
              <a:t>people</a:t>
            </a:r>
            <a:r>
              <a:rPr lang="hu-HU" sz="1600" b="1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96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err="1" smtClean="0"/>
              <a:t>Hungarian</a:t>
            </a:r>
            <a:r>
              <a:rPr lang="hu-HU" b="1" dirty="0" smtClean="0"/>
              <a:t> </a:t>
            </a:r>
            <a:r>
              <a:rPr lang="hu-HU" b="1" dirty="0" err="1" smtClean="0"/>
              <a:t>tourist</a:t>
            </a:r>
            <a:r>
              <a:rPr lang="hu-HU" b="1" dirty="0" smtClean="0"/>
              <a:t> </a:t>
            </a:r>
            <a:r>
              <a:rPr lang="hu-HU" b="1" dirty="0" err="1" smtClean="0"/>
              <a:t>outbound</a:t>
            </a:r>
            <a:r>
              <a:rPr lang="hu-HU" b="1" dirty="0" smtClean="0"/>
              <a:t> </a:t>
            </a:r>
            <a:r>
              <a:rPr lang="hu-HU" b="1" dirty="0" err="1" smtClean="0"/>
              <a:t>trips</a:t>
            </a:r>
            <a:r>
              <a:rPr lang="hu-HU" b="1" dirty="0" smtClean="0"/>
              <a:t>  </a:t>
            </a:r>
            <a:br>
              <a:rPr lang="hu-HU" b="1" dirty="0" smtClean="0"/>
            </a:br>
            <a:r>
              <a:rPr lang="hu-HU" b="1" dirty="0" err="1" smtClean="0"/>
              <a:t>in</a:t>
            </a:r>
            <a:r>
              <a:rPr lang="hu-HU" b="1" dirty="0" smtClean="0"/>
              <a:t> 2012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Hungarian</a:t>
            </a:r>
            <a:r>
              <a:rPr lang="hu-HU" b="1" dirty="0" smtClean="0"/>
              <a:t> </a:t>
            </a:r>
            <a:r>
              <a:rPr lang="hu-HU" b="1" dirty="0" err="1" smtClean="0"/>
              <a:t>tourist</a:t>
            </a:r>
            <a:r>
              <a:rPr lang="hu-HU" b="1" dirty="0" smtClean="0"/>
              <a:t> </a:t>
            </a:r>
            <a:r>
              <a:rPr lang="hu-HU" b="1" dirty="0" err="1" smtClean="0"/>
              <a:t>outbound</a:t>
            </a:r>
            <a:r>
              <a:rPr lang="hu-HU" b="1" dirty="0" smtClean="0"/>
              <a:t> </a:t>
            </a:r>
            <a:r>
              <a:rPr lang="hu-HU" b="1" dirty="0" err="1" smtClean="0"/>
              <a:t>trips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err="1" smtClean="0"/>
              <a:t>in</a:t>
            </a:r>
            <a:r>
              <a:rPr lang="hu-HU" b="1" dirty="0" smtClean="0"/>
              <a:t> 2012 </a:t>
            </a:r>
            <a:br>
              <a:rPr lang="hu-HU" b="1" dirty="0" smtClean="0"/>
            </a:b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seaside</a:t>
            </a:r>
            <a:r>
              <a:rPr lang="hu-HU" b="1" dirty="0" smtClean="0"/>
              <a:t> </a:t>
            </a:r>
            <a:r>
              <a:rPr lang="hu-HU" b="1" dirty="0" err="1" smtClean="0"/>
              <a:t>destination</a:t>
            </a:r>
            <a:r>
              <a:rPr lang="hu-HU" b="1" dirty="0" smtClean="0"/>
              <a:t> </a:t>
            </a:r>
            <a:r>
              <a:rPr lang="hu-HU" b="1" dirty="0" err="1" smtClean="0"/>
              <a:t>countries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51520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</a:t>
            </a:r>
            <a:r>
              <a:rPr lang="hu-HU" i="1" dirty="0" smtClean="0"/>
              <a:t> </a:t>
            </a:r>
            <a:r>
              <a:rPr lang="hu-HU" i="1" dirty="0" err="1" smtClean="0"/>
              <a:t>Source</a:t>
            </a:r>
            <a:r>
              <a:rPr lang="hu-HU" i="1" dirty="0" smtClean="0"/>
              <a:t>:KSH</a:t>
            </a:r>
            <a:endParaRPr lang="hu-H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/>
          </p:nvPr>
        </p:nvGraphicFramePr>
        <p:xfrm>
          <a:off x="539552" y="2564904"/>
          <a:ext cx="821849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98"/>
                <a:gridCol w="1643698"/>
                <a:gridCol w="1643698"/>
                <a:gridCol w="1643698"/>
                <a:gridCol w="1643698"/>
              </a:tblGrid>
              <a:tr h="370840">
                <a:tc>
                  <a:txBody>
                    <a:bodyPr/>
                    <a:lstStyle/>
                    <a:p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err="1" smtClean="0"/>
                        <a:t>Tourists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2012/13</a:t>
                      </a:r>
                      <a:r>
                        <a:rPr lang="hu-HU" sz="2000" b="1" baseline="0" dirty="0" smtClean="0"/>
                        <a:t> </a:t>
                      </a:r>
                    </a:p>
                    <a:p>
                      <a:pPr algn="r"/>
                      <a:r>
                        <a:rPr lang="hu-HU" sz="2000" b="1" dirty="0" smtClean="0"/>
                        <a:t>%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err="1" smtClean="0"/>
                        <a:t>Overnights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2012/13</a:t>
                      </a:r>
                      <a:r>
                        <a:rPr lang="hu-HU" sz="2000" b="1" baseline="0" dirty="0" smtClean="0"/>
                        <a:t> </a:t>
                      </a:r>
                    </a:p>
                    <a:p>
                      <a:pPr algn="r"/>
                      <a:r>
                        <a:rPr lang="hu-HU" sz="2000" b="1" dirty="0" smtClean="0"/>
                        <a:t>%</a:t>
                      </a:r>
                    </a:p>
                    <a:p>
                      <a:pPr algn="r"/>
                      <a:endParaRPr lang="hu-H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TOTAL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1.932.338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7,22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6.749.499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10,53</a:t>
                      </a:r>
                      <a:endParaRPr lang="hu-H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</a:t>
                      </a:r>
                      <a:r>
                        <a:rPr lang="hu-HU" sz="2000" b="1" baseline="0" dirty="0" smtClean="0"/>
                        <a:t> </a:t>
                      </a:r>
                      <a:r>
                        <a:rPr lang="hu-HU" sz="2000" b="1" baseline="0" dirty="0" err="1" smtClean="0"/>
                        <a:t>Foreigners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1.585.666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8,95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5.783.575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11,46</a:t>
                      </a:r>
                      <a:endParaRPr lang="hu-H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 </a:t>
                      </a:r>
                      <a:r>
                        <a:rPr lang="hu-HU" sz="2000" b="1" dirty="0" err="1" smtClean="0"/>
                        <a:t>Domestic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346.672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-0,07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965.924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5,28</a:t>
                      </a:r>
                      <a:endParaRPr lang="hu-H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-</a:t>
                      </a:r>
                      <a:r>
                        <a:rPr lang="hu-HU" sz="2400" b="1" baseline="0" dirty="0" smtClean="0"/>
                        <a:t> Hungary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21.459 (</a:t>
                      </a:r>
                      <a:r>
                        <a:rPr lang="hu-HU" sz="2400" b="1" dirty="0" err="1" smtClean="0"/>
                        <a:t>current</a:t>
                      </a:r>
                      <a:r>
                        <a:rPr lang="hu-HU" sz="2400" b="1" baseline="0" dirty="0" smtClean="0"/>
                        <a:t> </a:t>
                      </a:r>
                      <a:r>
                        <a:rPr lang="hu-HU" sz="2400" b="1" baseline="0" dirty="0" err="1" smtClean="0"/>
                        <a:t>ranking</a:t>
                      </a:r>
                      <a:r>
                        <a:rPr lang="hu-HU" sz="2400" b="1" baseline="0" dirty="0" smtClean="0"/>
                        <a:t>: 13.)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-</a:t>
                      </a:r>
                      <a:r>
                        <a:rPr lang="hu-HU" sz="2400" b="1" dirty="0" smtClean="0"/>
                        <a:t>4,81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71.306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(</a:t>
                      </a:r>
                      <a:r>
                        <a:rPr lang="hu-HU" sz="2400" b="1" dirty="0" err="1" smtClean="0"/>
                        <a:t>current</a:t>
                      </a:r>
                      <a:r>
                        <a:rPr lang="hu-HU" sz="2400" b="1" baseline="0" dirty="0" smtClean="0"/>
                        <a:t> </a:t>
                      </a:r>
                      <a:r>
                        <a:rPr lang="hu-HU" sz="2400" b="1" baseline="0" dirty="0" err="1" smtClean="0"/>
                        <a:t>ranking</a:t>
                      </a:r>
                      <a:r>
                        <a:rPr lang="hu-HU" sz="2400" b="1" baseline="0" dirty="0" smtClean="0"/>
                        <a:t>: 17.)</a:t>
                      </a:r>
                      <a:endParaRPr lang="hu-HU" sz="2400" b="1" dirty="0" smtClean="0"/>
                    </a:p>
                    <a:p>
                      <a:pPr algn="r"/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-</a:t>
                      </a:r>
                      <a:r>
                        <a:rPr lang="hu-HU" sz="2400" b="1" dirty="0" smtClean="0"/>
                        <a:t>0,29</a:t>
                      </a:r>
                      <a:endParaRPr lang="hu-H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T</a:t>
            </a:r>
            <a:r>
              <a:rPr lang="hu-HU" b="1" dirty="0" err="1" smtClean="0"/>
              <a:t>ourist</a:t>
            </a:r>
            <a:r>
              <a:rPr lang="hu-HU" b="1" dirty="0" smtClean="0"/>
              <a:t> </a:t>
            </a:r>
            <a:r>
              <a:rPr lang="hu-HU" b="1" dirty="0" err="1" smtClean="0"/>
              <a:t>arrivals</a:t>
            </a:r>
            <a:r>
              <a:rPr lang="hu-HU" b="1" dirty="0" smtClean="0"/>
              <a:t> and </a:t>
            </a:r>
            <a:r>
              <a:rPr lang="hu-HU" b="1" dirty="0" err="1" smtClean="0"/>
              <a:t>overnights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January-May</a:t>
            </a:r>
            <a:r>
              <a:rPr lang="hu-HU" b="1" dirty="0" smtClean="0"/>
              <a:t> 2013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864096"/>
          </a:xfrm>
        </p:spPr>
        <p:txBody>
          <a:bodyPr>
            <a:noAutofit/>
          </a:bodyPr>
          <a:lstStyle/>
          <a:p>
            <a:r>
              <a:rPr lang="hu-HU" sz="3600" dirty="0" err="1" smtClean="0">
                <a:latin typeface="Arial Rounded MT Bold" pitchFamily="34" charset="0"/>
              </a:rPr>
              <a:t>TOMAS</a:t>
            </a:r>
            <a:r>
              <a:rPr lang="hu-HU" sz="3600" dirty="0" smtClean="0">
                <a:latin typeface="Arial Rounded MT Bold" pitchFamily="34" charset="0"/>
              </a:rPr>
              <a:t> </a:t>
            </a:r>
            <a:r>
              <a:rPr lang="hu-HU" sz="3600" dirty="0" err="1" smtClean="0">
                <a:latin typeface="Arial Rounded MT Bold" pitchFamily="34" charset="0"/>
              </a:rPr>
              <a:t>SURVEY-</a:t>
            </a:r>
            <a:r>
              <a:rPr lang="hu-HU" sz="3600" dirty="0" smtClean="0">
                <a:latin typeface="Arial Rounded MT Bold" pitchFamily="34" charset="0"/>
              </a:rPr>
              <a:t/>
            </a:r>
            <a:br>
              <a:rPr lang="hu-HU" sz="3600" dirty="0" smtClean="0">
                <a:latin typeface="Arial Rounded MT Bold" pitchFamily="34" charset="0"/>
              </a:rPr>
            </a:br>
            <a:r>
              <a:rPr lang="hu-HU" sz="3600" dirty="0" err="1" smtClean="0">
                <a:latin typeface="Arial Rounded MT Bold" pitchFamily="34" charset="0"/>
              </a:rPr>
              <a:t>HUNGARIAN</a:t>
            </a:r>
            <a:r>
              <a:rPr lang="hu-HU" sz="3600" dirty="0" smtClean="0">
                <a:latin typeface="Arial Rounded MT Bold" pitchFamily="34" charset="0"/>
              </a:rPr>
              <a:t> </a:t>
            </a:r>
            <a:r>
              <a:rPr lang="hu-HU" sz="3600" dirty="0" err="1" smtClean="0">
                <a:latin typeface="Arial Rounded MT Bold" pitchFamily="34" charset="0"/>
              </a:rPr>
              <a:t>TOURISTS</a:t>
            </a:r>
            <a:r>
              <a:rPr lang="hu-HU" sz="3600" dirty="0" smtClean="0">
                <a:latin typeface="Arial Rounded MT Bold" pitchFamily="34" charset="0"/>
              </a:rPr>
              <a:t>  </a:t>
            </a:r>
            <a:r>
              <a:rPr lang="hu-HU" sz="3600" dirty="0" err="1" smtClean="0">
                <a:latin typeface="Arial Rounded MT Bold" pitchFamily="34" charset="0"/>
              </a:rPr>
              <a:t>IN</a:t>
            </a:r>
            <a:r>
              <a:rPr lang="hu-HU" sz="3600" dirty="0" smtClean="0">
                <a:latin typeface="Arial Rounded MT Bold" pitchFamily="34" charset="0"/>
              </a:rPr>
              <a:t> </a:t>
            </a:r>
            <a:r>
              <a:rPr lang="hu-HU" sz="3600" dirty="0" err="1" smtClean="0">
                <a:latin typeface="Arial Rounded MT Bold" pitchFamily="34" charset="0"/>
              </a:rPr>
              <a:t>CROATIA</a:t>
            </a:r>
            <a:endParaRPr lang="hu-HU" sz="36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" name="Kép 4" descr="Familiy at 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16624" cy="4736912"/>
          </a:xfrm>
          <a:prstGeom prst="rect">
            <a:avLst/>
          </a:prstGeom>
        </p:spPr>
      </p:pic>
      <p:pic>
        <p:nvPicPr>
          <p:cNvPr id="6" name="Kép 5" descr="zászl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01008"/>
            <a:ext cx="1728192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Arial Rounded MT Bold" pitchFamily="34" charset="0"/>
              </a:rPr>
              <a:t>AGE</a:t>
            </a:r>
            <a:r>
              <a:rPr lang="hu-HU" dirty="0" smtClean="0">
                <a:latin typeface="Arial Rounded MT Bold" pitchFamily="34" charset="0"/>
              </a:rPr>
              <a:t>; EDUCATION; </a:t>
            </a:r>
            <a:r>
              <a:rPr lang="hu-HU" dirty="0" err="1" smtClean="0">
                <a:latin typeface="Arial Rounded MT Bold" pitchFamily="34" charset="0"/>
              </a:rPr>
              <a:t>DOMICILE</a:t>
            </a:r>
            <a:r>
              <a:rPr lang="hu-HU" dirty="0" smtClean="0">
                <a:latin typeface="Arial Rounded MT Bold" pitchFamily="34" charset="0"/>
              </a:rPr>
              <a:t>; </a:t>
            </a:r>
            <a:r>
              <a:rPr lang="hu-HU" dirty="0" err="1" smtClean="0">
                <a:latin typeface="Arial Rounded MT Bold" pitchFamily="34" charset="0"/>
              </a:rPr>
              <a:t>TRAVEL</a:t>
            </a:r>
            <a:r>
              <a:rPr lang="hu-HU" dirty="0" smtClean="0">
                <a:latin typeface="Arial Rounded MT Bold" pitchFamily="34" charset="0"/>
              </a:rPr>
              <a:t> </a:t>
            </a:r>
            <a:r>
              <a:rPr lang="hu-HU" dirty="0" err="1" smtClean="0">
                <a:latin typeface="Arial Rounded MT Bold" pitchFamily="34" charset="0"/>
              </a:rPr>
              <a:t>PARTY</a:t>
            </a:r>
            <a:r>
              <a:rPr lang="hu-HU" dirty="0" smtClean="0">
                <a:latin typeface="Arial Rounded MT Bold" pitchFamily="34" charset="0"/>
              </a:rPr>
              <a:t>; </a:t>
            </a:r>
            <a:r>
              <a:rPr lang="hu-HU" dirty="0" err="1" smtClean="0">
                <a:latin typeface="Arial Rounded MT Bold" pitchFamily="34" charset="0"/>
              </a:rPr>
              <a:t>MOTIVATION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7" name="Tartalom helye 6" descr="Familiy at be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068960"/>
            <a:ext cx="2088232" cy="2479749"/>
          </a:xfrm>
          <a:prstGeom prst="rect">
            <a:avLst/>
          </a:prstGeom>
        </p:spPr>
      </p:pic>
      <p:pic>
        <p:nvPicPr>
          <p:cNvPr id="8" name="Kép 7" descr="zászl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861048"/>
            <a:ext cx="864096" cy="540060"/>
          </a:xfrm>
          <a:prstGeom prst="rect">
            <a:avLst/>
          </a:prstGeom>
        </p:spPr>
      </p:pic>
      <p:sp>
        <p:nvSpPr>
          <p:cNvPr id="9" name="Ellipszis feliratnak 8"/>
          <p:cNvSpPr/>
          <p:nvPr/>
        </p:nvSpPr>
        <p:spPr>
          <a:xfrm>
            <a:off x="683568" y="1412776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Age</a:t>
            </a:r>
            <a:endParaRPr lang="hu-HU" b="1" i="1" dirty="0" smtClean="0"/>
          </a:p>
          <a:p>
            <a:pPr algn="ctr"/>
            <a:r>
              <a:rPr lang="hu-HU" dirty="0" smtClean="0"/>
              <a:t>30-49 (59%)</a:t>
            </a:r>
            <a:endParaRPr lang="hu-HU" dirty="0"/>
          </a:p>
        </p:txBody>
      </p:sp>
      <p:sp>
        <p:nvSpPr>
          <p:cNvPr id="10" name="Ellipszis feliratnak 9"/>
          <p:cNvSpPr/>
          <p:nvPr/>
        </p:nvSpPr>
        <p:spPr>
          <a:xfrm>
            <a:off x="6300192" y="1340768"/>
            <a:ext cx="223224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Domicile</a:t>
            </a:r>
            <a:endParaRPr lang="hu-HU" b="1" i="1" dirty="0"/>
          </a:p>
          <a:p>
            <a:pPr algn="ctr"/>
            <a:r>
              <a:rPr lang="hu-HU" dirty="0" smtClean="0"/>
              <a:t> </a:t>
            </a:r>
            <a:r>
              <a:rPr lang="hu-HU" dirty="0" err="1" smtClean="0"/>
              <a:t>Town</a:t>
            </a:r>
            <a:r>
              <a:rPr lang="hu-HU" dirty="0" smtClean="0"/>
              <a:t> of 10.001-100.000 </a:t>
            </a:r>
            <a:r>
              <a:rPr lang="hu-HU" dirty="0" err="1" smtClean="0"/>
              <a:t>inhabitants</a:t>
            </a:r>
            <a:r>
              <a:rPr lang="hu-HU" dirty="0" smtClean="0"/>
              <a:t> (39,75%) </a:t>
            </a:r>
            <a:endParaRPr lang="hu-HU" dirty="0"/>
          </a:p>
        </p:txBody>
      </p:sp>
      <p:sp>
        <p:nvSpPr>
          <p:cNvPr id="11" name="Ellipszis feliratnak 10"/>
          <p:cNvSpPr/>
          <p:nvPr/>
        </p:nvSpPr>
        <p:spPr>
          <a:xfrm>
            <a:off x="1043608" y="450912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Travel</a:t>
            </a:r>
            <a:r>
              <a:rPr lang="hu-HU" b="1" i="1" dirty="0" smtClean="0"/>
              <a:t> </a:t>
            </a:r>
            <a:r>
              <a:rPr lang="hu-HU" b="1" i="1" dirty="0" err="1" smtClean="0"/>
              <a:t>party</a:t>
            </a:r>
            <a:endParaRPr lang="hu-HU" b="1" i="1" dirty="0"/>
          </a:p>
          <a:p>
            <a:pPr algn="ctr"/>
            <a:r>
              <a:rPr lang="hu-HU" dirty="0" err="1" smtClean="0"/>
              <a:t>Family</a:t>
            </a:r>
            <a:r>
              <a:rPr lang="hu-HU" dirty="0" smtClean="0"/>
              <a:t> (56,3%)</a:t>
            </a:r>
          </a:p>
          <a:p>
            <a:pPr algn="ctr"/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6300192" y="4581128"/>
            <a:ext cx="2160240" cy="12961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hu-HU" sz="1800" b="1" i="1" dirty="0" err="1" smtClean="0"/>
              <a:t>Motivation</a:t>
            </a:r>
            <a:endParaRPr lang="hu-HU" sz="1800" b="1" i="1" dirty="0" smtClean="0"/>
          </a:p>
          <a:p>
            <a:pPr algn="ctr">
              <a:buNone/>
            </a:pPr>
            <a:r>
              <a:rPr lang="hu-HU" sz="1800" dirty="0" smtClean="0"/>
              <a:t>Rest and </a:t>
            </a:r>
            <a:r>
              <a:rPr lang="hu-HU" sz="1800" dirty="0" err="1" smtClean="0"/>
              <a:t>relaxation</a:t>
            </a:r>
            <a:r>
              <a:rPr lang="hu-HU" sz="1800" dirty="0" smtClean="0"/>
              <a:t> (70,1%)</a:t>
            </a:r>
            <a:endParaRPr lang="hu-HU" sz="1800" dirty="0"/>
          </a:p>
        </p:txBody>
      </p:sp>
      <p:sp>
        <p:nvSpPr>
          <p:cNvPr id="13" name="Ellipszis feliratnak 12"/>
          <p:cNvSpPr/>
          <p:nvPr/>
        </p:nvSpPr>
        <p:spPr>
          <a:xfrm>
            <a:off x="3491880" y="1556792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smtClean="0"/>
              <a:t>Education</a:t>
            </a:r>
          </a:p>
          <a:p>
            <a:pPr algn="ctr"/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degree</a:t>
            </a:r>
            <a:r>
              <a:rPr lang="hu-HU" dirty="0" smtClean="0"/>
              <a:t> (35,3%) </a:t>
            </a:r>
            <a:endParaRPr lang="hu-H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latin typeface="Arial Rounded MT Bold" pitchFamily="34" charset="0"/>
              </a:rPr>
              <a:t>LOYALTY</a:t>
            </a:r>
            <a:r>
              <a:rPr lang="hu-HU" dirty="0" smtClean="0">
                <a:latin typeface="Arial Rounded MT Bold" pitchFamily="34" charset="0"/>
              </a:rPr>
              <a:t>; </a:t>
            </a:r>
            <a:r>
              <a:rPr lang="hu-HU" dirty="0" err="1" smtClean="0">
                <a:latin typeface="Arial Rounded MT Bold" pitchFamily="34" charset="0"/>
              </a:rPr>
              <a:t>SOURCE</a:t>
            </a:r>
            <a:r>
              <a:rPr lang="hu-HU" dirty="0" smtClean="0">
                <a:latin typeface="Arial Rounded MT Bold" pitchFamily="34" charset="0"/>
              </a:rPr>
              <a:t> OF </a:t>
            </a:r>
            <a:r>
              <a:rPr lang="hu-HU" dirty="0" err="1" smtClean="0">
                <a:latin typeface="Arial Rounded MT Bold" pitchFamily="34" charset="0"/>
              </a:rPr>
              <a:t>INFORMATION</a:t>
            </a:r>
            <a:r>
              <a:rPr lang="hu-HU" dirty="0" smtClean="0">
                <a:latin typeface="Arial Rounded MT Bold" pitchFamily="34" charset="0"/>
              </a:rPr>
              <a:t>; ORGANIZATION; </a:t>
            </a:r>
            <a:r>
              <a:rPr lang="hu-HU" dirty="0" smtClean="0">
                <a:latin typeface="Arial Rounded MT Bold" pitchFamily="34" charset="0"/>
              </a:rPr>
              <a:t>TIME </a:t>
            </a:r>
            <a:r>
              <a:rPr lang="hu-HU" dirty="0" smtClean="0">
                <a:latin typeface="Arial Rounded MT Bold" pitchFamily="34" charset="0"/>
              </a:rPr>
              <a:t>OF </a:t>
            </a:r>
            <a:r>
              <a:rPr lang="hu-HU" dirty="0" err="1" smtClean="0">
                <a:latin typeface="Arial Rounded MT Bold" pitchFamily="34" charset="0"/>
              </a:rPr>
              <a:t>BOOKING</a:t>
            </a:r>
            <a:endParaRPr lang="hu-HU" dirty="0"/>
          </a:p>
        </p:txBody>
      </p:sp>
      <p:pic>
        <p:nvPicPr>
          <p:cNvPr id="7" name="Tartalom helye 6" descr="Familiy at be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789040"/>
            <a:ext cx="2088232" cy="2479749"/>
          </a:xfrm>
          <a:prstGeom prst="rect">
            <a:avLst/>
          </a:prstGeom>
        </p:spPr>
      </p:pic>
      <p:pic>
        <p:nvPicPr>
          <p:cNvPr id="8" name="Kép 7" descr="zászl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869160"/>
            <a:ext cx="864096" cy="540060"/>
          </a:xfrm>
          <a:prstGeom prst="rect">
            <a:avLst/>
          </a:prstGeom>
        </p:spPr>
      </p:pic>
      <p:sp>
        <p:nvSpPr>
          <p:cNvPr id="9" name="Ellipszis feliratnak 8"/>
          <p:cNvSpPr/>
          <p:nvPr/>
        </p:nvSpPr>
        <p:spPr>
          <a:xfrm>
            <a:off x="251520" y="1988840"/>
            <a:ext cx="2880320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r>
              <a:rPr lang="hu-HU" b="1" i="1" dirty="0" err="1" smtClean="0"/>
              <a:t>To</a:t>
            </a:r>
            <a:r>
              <a:rPr lang="hu-HU" b="1" i="1" dirty="0" smtClean="0"/>
              <a:t> </a:t>
            </a:r>
            <a:r>
              <a:rPr lang="hu-HU" b="1" i="1" dirty="0" err="1" smtClean="0"/>
              <a:t>Croatia</a:t>
            </a:r>
            <a:r>
              <a:rPr lang="hu-HU" b="1" i="1" dirty="0" smtClean="0"/>
              <a:t>  </a:t>
            </a:r>
          </a:p>
          <a:p>
            <a:pPr algn="ctr"/>
            <a:r>
              <a:rPr lang="hu-HU" i="1" dirty="0" smtClean="0"/>
              <a:t>3-5 </a:t>
            </a:r>
            <a:r>
              <a:rPr lang="hu-HU" i="1" dirty="0" err="1" smtClean="0"/>
              <a:t>times</a:t>
            </a:r>
            <a:r>
              <a:rPr lang="hu-HU" i="1" dirty="0" smtClean="0"/>
              <a:t>  (38,2%)</a:t>
            </a:r>
          </a:p>
          <a:p>
            <a:pPr algn="ctr"/>
            <a:r>
              <a:rPr lang="hu-HU" b="1" i="1" dirty="0" err="1" smtClean="0"/>
              <a:t>Destination</a:t>
            </a:r>
            <a:r>
              <a:rPr lang="hu-HU" b="1" i="1" dirty="0" smtClean="0"/>
              <a:t> </a:t>
            </a:r>
          </a:p>
          <a:p>
            <a:pPr algn="ctr"/>
            <a:r>
              <a:rPr lang="hu-HU" i="1" dirty="0" err="1" smtClean="0"/>
              <a:t>1st</a:t>
            </a:r>
            <a:r>
              <a:rPr lang="hu-HU" i="1" dirty="0" smtClean="0"/>
              <a:t> </a:t>
            </a:r>
            <a:r>
              <a:rPr lang="hu-HU" i="1" dirty="0" err="1" smtClean="0"/>
              <a:t>time</a:t>
            </a:r>
            <a:r>
              <a:rPr lang="hu-HU" i="1" dirty="0" smtClean="0"/>
              <a:t> (46,4)</a:t>
            </a:r>
          </a:p>
          <a:p>
            <a:pPr algn="ctr"/>
            <a:r>
              <a:rPr lang="hu-HU" b="1" i="1" dirty="0" err="1" smtClean="0"/>
              <a:t>Accomodation</a:t>
            </a:r>
            <a:r>
              <a:rPr lang="hu-HU" b="1" i="1" dirty="0" smtClean="0"/>
              <a:t> </a:t>
            </a:r>
          </a:p>
          <a:p>
            <a:pPr algn="ctr"/>
            <a:r>
              <a:rPr lang="hu-HU" i="1" dirty="0" err="1" smtClean="0"/>
              <a:t>1st</a:t>
            </a:r>
            <a:r>
              <a:rPr lang="hu-HU" i="1" dirty="0" smtClean="0"/>
              <a:t> </a:t>
            </a:r>
            <a:r>
              <a:rPr lang="hu-HU" i="1" dirty="0" err="1" smtClean="0"/>
              <a:t>time</a:t>
            </a:r>
            <a:r>
              <a:rPr lang="hu-HU" i="1" dirty="0" smtClean="0"/>
              <a:t> (63,8%)</a:t>
            </a:r>
          </a:p>
          <a:p>
            <a:pPr algn="ctr"/>
            <a:endParaRPr lang="hu-HU" dirty="0"/>
          </a:p>
        </p:txBody>
      </p:sp>
      <p:sp>
        <p:nvSpPr>
          <p:cNvPr id="10" name="Ellipszis feliratnak 9"/>
          <p:cNvSpPr/>
          <p:nvPr/>
        </p:nvSpPr>
        <p:spPr>
          <a:xfrm>
            <a:off x="6660232" y="3861048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Tourist</a:t>
            </a:r>
            <a:r>
              <a:rPr lang="hu-HU" b="1" i="1" dirty="0" smtClean="0"/>
              <a:t> </a:t>
            </a:r>
            <a:r>
              <a:rPr lang="hu-HU" b="1" i="1" dirty="0" err="1" smtClean="0"/>
              <a:t>agency</a:t>
            </a:r>
            <a:endParaRPr lang="hu-HU" b="1" i="1" dirty="0" smtClean="0"/>
          </a:p>
          <a:p>
            <a:pPr algn="ctr"/>
            <a:r>
              <a:rPr lang="hu-HU" dirty="0" smtClean="0"/>
              <a:t>(35%)</a:t>
            </a:r>
          </a:p>
          <a:p>
            <a:pPr algn="ctr"/>
            <a:r>
              <a:rPr lang="hu-HU" b="1" i="1" dirty="0" err="1" smtClean="0"/>
              <a:t>Individual</a:t>
            </a:r>
            <a:endParaRPr lang="hu-HU" b="1" i="1" dirty="0" smtClean="0"/>
          </a:p>
          <a:p>
            <a:pPr algn="ctr"/>
            <a:r>
              <a:rPr lang="hu-HU" dirty="0" smtClean="0"/>
              <a:t>(65%)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971600" y="4797152"/>
            <a:ext cx="2448272" cy="12961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hu-HU" sz="1800" b="1" i="1" dirty="0" smtClean="0"/>
              <a:t>Time of </a:t>
            </a:r>
            <a:r>
              <a:rPr lang="hu-HU" sz="1800" b="1" i="1" dirty="0" err="1" smtClean="0"/>
              <a:t>booking</a:t>
            </a:r>
            <a:endParaRPr lang="hu-HU" sz="1800" b="1" i="1" dirty="0"/>
          </a:p>
          <a:p>
            <a:pPr algn="ctr">
              <a:buNone/>
            </a:pPr>
            <a:r>
              <a:rPr lang="hu-HU" sz="1800" dirty="0" smtClean="0"/>
              <a:t>5-8 </a:t>
            </a:r>
            <a:r>
              <a:rPr lang="hu-HU" sz="1800" dirty="0" err="1" smtClean="0"/>
              <a:t>weeks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advance</a:t>
            </a:r>
            <a:r>
              <a:rPr lang="hu-HU" sz="1800" dirty="0" smtClean="0"/>
              <a:t> (36,7%)</a:t>
            </a:r>
            <a:endParaRPr lang="hu-HU" sz="1800" dirty="0"/>
          </a:p>
        </p:txBody>
      </p:sp>
      <p:sp>
        <p:nvSpPr>
          <p:cNvPr id="13" name="Ellipszis feliratnak 12"/>
          <p:cNvSpPr/>
          <p:nvPr/>
        </p:nvSpPr>
        <p:spPr>
          <a:xfrm>
            <a:off x="4427984" y="2204864"/>
            <a:ext cx="259228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Previous</a:t>
            </a:r>
            <a:r>
              <a:rPr lang="hu-HU" b="1" i="1" dirty="0" smtClean="0"/>
              <a:t> </a:t>
            </a:r>
            <a:r>
              <a:rPr lang="hu-HU" b="1" i="1" dirty="0" err="1" smtClean="0"/>
              <a:t>visits</a:t>
            </a:r>
            <a:endParaRPr lang="hu-HU" b="1" i="1" dirty="0" smtClean="0"/>
          </a:p>
          <a:p>
            <a:pPr algn="ctr"/>
            <a:r>
              <a:rPr lang="hu-HU" dirty="0" smtClean="0"/>
              <a:t>(33,9%)</a:t>
            </a:r>
          </a:p>
          <a:p>
            <a:pPr algn="ctr"/>
            <a:r>
              <a:rPr lang="hu-HU" b="1" i="1" dirty="0" smtClean="0"/>
              <a:t>Internet/</a:t>
            </a:r>
            <a:r>
              <a:rPr lang="hu-HU" b="1" i="1" dirty="0" err="1" smtClean="0"/>
              <a:t>CNTB</a:t>
            </a:r>
            <a:endParaRPr lang="hu-HU" b="1" i="1" dirty="0" smtClean="0"/>
          </a:p>
          <a:p>
            <a:pPr algn="ctr"/>
            <a:r>
              <a:rPr lang="hu-HU" dirty="0" smtClean="0"/>
              <a:t>(48,2%)</a:t>
            </a:r>
            <a:endParaRPr lang="hu-H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Arial Rounded MT Bold" pitchFamily="34" charset="0"/>
              </a:rPr>
              <a:t>OVERNIGHTS</a:t>
            </a:r>
            <a:r>
              <a:rPr lang="hu-HU" dirty="0" smtClean="0">
                <a:latin typeface="Arial Rounded MT Bold" pitchFamily="34" charset="0"/>
              </a:rPr>
              <a:t>; No. OF </a:t>
            </a:r>
            <a:r>
              <a:rPr lang="hu-HU" dirty="0" err="1" smtClean="0">
                <a:latin typeface="Arial Rounded MT Bold" pitchFamily="34" charset="0"/>
              </a:rPr>
              <a:t>ACCOMODATION</a:t>
            </a:r>
            <a:r>
              <a:rPr lang="hu-HU" dirty="0" smtClean="0">
                <a:latin typeface="Arial Rounded MT Bold" pitchFamily="34" charset="0"/>
              </a:rPr>
              <a:t>; </a:t>
            </a:r>
            <a:r>
              <a:rPr lang="hu-HU" dirty="0" err="1" smtClean="0">
                <a:latin typeface="Arial Rounded MT Bold" pitchFamily="34" charset="0"/>
              </a:rPr>
              <a:t>MEALS</a:t>
            </a:r>
            <a:r>
              <a:rPr lang="hu-HU" dirty="0" smtClean="0">
                <a:latin typeface="Arial Rounded MT Bold" pitchFamily="34" charset="0"/>
              </a:rPr>
              <a:t>; </a:t>
            </a:r>
            <a:r>
              <a:rPr lang="hu-HU" dirty="0" err="1" smtClean="0">
                <a:latin typeface="Arial Rounded MT Bold" pitchFamily="34" charset="0"/>
              </a:rPr>
              <a:t>EXCURSIONS</a:t>
            </a:r>
            <a:endParaRPr lang="hu-HU" dirty="0"/>
          </a:p>
        </p:txBody>
      </p:sp>
      <p:pic>
        <p:nvPicPr>
          <p:cNvPr id="7" name="Tartalom helye 6" descr="Familiy at be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501008"/>
            <a:ext cx="2088232" cy="2479749"/>
          </a:xfrm>
          <a:prstGeom prst="rect">
            <a:avLst/>
          </a:prstGeom>
        </p:spPr>
      </p:pic>
      <p:pic>
        <p:nvPicPr>
          <p:cNvPr id="8" name="Kép 7" descr="zászl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509120"/>
            <a:ext cx="864096" cy="540060"/>
          </a:xfrm>
          <a:prstGeom prst="rect">
            <a:avLst/>
          </a:prstGeom>
        </p:spPr>
      </p:pic>
      <p:sp>
        <p:nvSpPr>
          <p:cNvPr id="10" name="Ellipszis feliratnak 9"/>
          <p:cNvSpPr/>
          <p:nvPr/>
        </p:nvSpPr>
        <p:spPr>
          <a:xfrm>
            <a:off x="5724128" y="184482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i="1" dirty="0" err="1" smtClean="0"/>
              <a:t>Number</a:t>
            </a:r>
            <a:r>
              <a:rPr lang="hu-HU" sz="1400" b="1" i="1" dirty="0" smtClean="0"/>
              <a:t> of </a:t>
            </a:r>
            <a:r>
              <a:rPr lang="hu-HU" sz="1400" b="1" i="1" dirty="0" err="1" smtClean="0"/>
              <a:t>accomodation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facilities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used</a:t>
            </a:r>
            <a:endParaRPr lang="hu-HU" sz="1400" b="1" i="1" dirty="0" smtClean="0"/>
          </a:p>
          <a:p>
            <a:pPr algn="ctr"/>
            <a:r>
              <a:rPr lang="hu-HU" dirty="0" smtClean="0"/>
              <a:t>1 (90,1%) </a:t>
            </a:r>
            <a:endParaRPr lang="hu-HU" dirty="0"/>
          </a:p>
        </p:txBody>
      </p:sp>
      <p:sp>
        <p:nvSpPr>
          <p:cNvPr id="11" name="Ellipszis feliratnak 10"/>
          <p:cNvSpPr/>
          <p:nvPr/>
        </p:nvSpPr>
        <p:spPr>
          <a:xfrm>
            <a:off x="611560" y="4581128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Meals</a:t>
            </a:r>
            <a:endParaRPr lang="hu-HU" b="1" i="1" dirty="0"/>
          </a:p>
          <a:p>
            <a:pPr algn="ctr"/>
            <a:r>
              <a:rPr lang="hu-HU" sz="1200" dirty="0" smtClean="0"/>
              <a:t>Out of </a:t>
            </a:r>
            <a:r>
              <a:rPr lang="hu-HU" sz="1200" dirty="0" err="1" smtClean="0"/>
              <a:t>accomodation</a:t>
            </a:r>
            <a:r>
              <a:rPr lang="hu-HU" sz="1200" dirty="0" smtClean="0"/>
              <a:t> </a:t>
            </a:r>
            <a:r>
              <a:rPr lang="hu-HU" sz="1200" dirty="0" err="1" smtClean="0"/>
              <a:t>facility</a:t>
            </a:r>
            <a:r>
              <a:rPr lang="hu-HU" sz="1200" dirty="0" smtClean="0"/>
              <a:t> (76,6%)</a:t>
            </a:r>
            <a:endParaRPr lang="hu-HU" sz="1200" dirty="0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6300192" y="4581128"/>
            <a:ext cx="2160240" cy="12961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>
              <a:buNone/>
            </a:pPr>
            <a:r>
              <a:rPr lang="hu-HU" b="1" i="1" dirty="0" err="1" smtClean="0"/>
              <a:t>By</a:t>
            </a:r>
            <a:r>
              <a:rPr lang="hu-HU" b="1" i="1" dirty="0" smtClean="0"/>
              <a:t> </a:t>
            </a:r>
            <a:r>
              <a:rPr lang="hu-HU" b="1" i="1" dirty="0" err="1" smtClean="0"/>
              <a:t>excursions</a:t>
            </a:r>
            <a:endParaRPr lang="hu-HU" b="1" i="1" dirty="0" smtClean="0"/>
          </a:p>
          <a:p>
            <a:pPr algn="ctr">
              <a:buNone/>
            </a:pPr>
            <a:r>
              <a:rPr lang="hu-HU" dirty="0" err="1" smtClean="0"/>
              <a:t>Individual</a:t>
            </a:r>
            <a:endParaRPr lang="hu-HU" dirty="0"/>
          </a:p>
          <a:p>
            <a:pPr algn="ctr">
              <a:buNone/>
            </a:pPr>
            <a:r>
              <a:rPr lang="hu-HU" dirty="0" smtClean="0"/>
              <a:t>(43,1)</a:t>
            </a:r>
            <a:endParaRPr lang="hu-HU" dirty="0"/>
          </a:p>
        </p:txBody>
      </p:sp>
      <p:sp>
        <p:nvSpPr>
          <p:cNvPr id="13" name="Ellipszis feliratnak 12"/>
          <p:cNvSpPr/>
          <p:nvPr/>
        </p:nvSpPr>
        <p:spPr>
          <a:xfrm>
            <a:off x="1043608" y="184482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r>
              <a:rPr lang="hu-HU" b="1" i="1" dirty="0" err="1" smtClean="0"/>
              <a:t>Overnights</a:t>
            </a:r>
            <a:endParaRPr lang="hu-HU" b="1" i="1" dirty="0" smtClean="0"/>
          </a:p>
          <a:p>
            <a:pPr algn="ctr"/>
            <a:r>
              <a:rPr lang="hu-HU" dirty="0" smtClean="0"/>
              <a:t>4-7 </a:t>
            </a:r>
            <a:r>
              <a:rPr lang="hu-HU" dirty="0" err="1" smtClean="0"/>
              <a:t>overnights</a:t>
            </a:r>
            <a:r>
              <a:rPr lang="hu-HU" dirty="0" smtClean="0"/>
              <a:t> (45,8%)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 Rounded MT Bold" pitchFamily="34" charset="0"/>
              </a:rPr>
              <a:t/>
            </a:r>
            <a:br>
              <a:rPr lang="hu-HU" dirty="0" smtClean="0">
                <a:latin typeface="Arial Rounded MT Bold" pitchFamily="34" charset="0"/>
              </a:rPr>
            </a:br>
            <a:r>
              <a:rPr lang="hu-HU" dirty="0" err="1" smtClean="0">
                <a:latin typeface="Arial Rounded MT Bold" pitchFamily="34" charset="0"/>
              </a:rPr>
              <a:t>ACTIVITIES</a:t>
            </a:r>
            <a:r>
              <a:rPr lang="hu-HU" dirty="0" smtClean="0">
                <a:latin typeface="Arial Rounded MT Bold" pitchFamily="34" charset="0"/>
              </a:rPr>
              <a:t>; </a:t>
            </a:r>
            <a:r>
              <a:rPr lang="hu-HU" dirty="0" err="1" smtClean="0">
                <a:latin typeface="Arial Rounded MT Bold" pitchFamily="34" charset="0"/>
              </a:rPr>
              <a:t>SATISFACTION</a:t>
            </a:r>
            <a:r>
              <a:rPr lang="hu-HU" dirty="0" smtClean="0">
                <a:latin typeface="Arial Rounded MT Bold" pitchFamily="34" charset="0"/>
              </a:rPr>
              <a:t> </a:t>
            </a:r>
            <a:r>
              <a:rPr lang="hu-HU" dirty="0" err="1" smtClean="0">
                <a:latin typeface="Arial Rounded MT Bold" pitchFamily="34" charset="0"/>
              </a:rPr>
              <a:t>FACTOR</a:t>
            </a:r>
            <a:r>
              <a:rPr lang="hu-HU" dirty="0" smtClean="0">
                <a:latin typeface="Arial Rounded MT Bold" pitchFamily="34" charset="0"/>
              </a:rPr>
              <a:t>; </a:t>
            </a:r>
            <a:endParaRPr lang="hu-HU" dirty="0"/>
          </a:p>
        </p:txBody>
      </p:sp>
      <p:pic>
        <p:nvPicPr>
          <p:cNvPr id="7" name="Tartalom helye 6" descr="Familiy at be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744416" cy="3672408"/>
          </a:xfrm>
          <a:prstGeom prst="rect">
            <a:avLst/>
          </a:prstGeom>
        </p:spPr>
      </p:pic>
      <p:pic>
        <p:nvPicPr>
          <p:cNvPr id="8" name="Kép 7" descr="zászl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81128"/>
            <a:ext cx="864096" cy="540060"/>
          </a:xfrm>
          <a:prstGeom prst="rect">
            <a:avLst/>
          </a:prstGeom>
        </p:spPr>
      </p:pic>
      <p:sp>
        <p:nvSpPr>
          <p:cNvPr id="9" name="Ellipszis feliratnak 8"/>
          <p:cNvSpPr/>
          <p:nvPr/>
        </p:nvSpPr>
        <p:spPr>
          <a:xfrm>
            <a:off x="899592" y="2276872"/>
            <a:ext cx="2376264" cy="20882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Activities</a:t>
            </a:r>
            <a:endParaRPr lang="hu-HU" b="1" i="1" dirty="0" smtClean="0"/>
          </a:p>
          <a:p>
            <a:pPr algn="ctr"/>
            <a:r>
              <a:rPr lang="hu-HU" sz="1400" dirty="0" err="1" smtClean="0"/>
              <a:t>swimming</a:t>
            </a:r>
            <a:r>
              <a:rPr lang="hu-HU" sz="1400" dirty="0" smtClean="0"/>
              <a:t>/</a:t>
            </a:r>
            <a:r>
              <a:rPr lang="hu-HU" sz="1400" dirty="0" err="1" smtClean="0"/>
              <a:t>bathing</a:t>
            </a:r>
            <a:r>
              <a:rPr lang="hu-HU" sz="1400" dirty="0" smtClean="0"/>
              <a:t> (99,5%)</a:t>
            </a:r>
          </a:p>
          <a:p>
            <a:pPr algn="ctr"/>
            <a:r>
              <a:rPr lang="hu-HU" sz="1400" dirty="0" err="1"/>
              <a:t>cafe-bars</a:t>
            </a:r>
            <a:r>
              <a:rPr lang="hu-HU" sz="1400" dirty="0"/>
              <a:t>, </a:t>
            </a:r>
            <a:r>
              <a:rPr lang="hu-HU" sz="1400" dirty="0" err="1"/>
              <a:t>cake</a:t>
            </a:r>
            <a:r>
              <a:rPr lang="hu-HU" sz="1400" dirty="0"/>
              <a:t> </a:t>
            </a:r>
            <a:r>
              <a:rPr lang="hu-HU" sz="1400" dirty="0" err="1" smtClean="0"/>
              <a:t>shops</a:t>
            </a:r>
            <a:r>
              <a:rPr lang="hu-HU" sz="1400" dirty="0" smtClean="0"/>
              <a:t> (93,2%)</a:t>
            </a:r>
          </a:p>
          <a:p>
            <a:pPr algn="ctr"/>
            <a:r>
              <a:rPr lang="hu-HU" sz="1400" dirty="0" err="1" smtClean="0"/>
              <a:t>restaurants</a:t>
            </a:r>
            <a:r>
              <a:rPr lang="hu-HU" sz="1400" dirty="0" smtClean="0"/>
              <a:t> (88,5%)</a:t>
            </a:r>
          </a:p>
          <a:p>
            <a:pPr algn="ctr"/>
            <a:endParaRPr lang="hu-HU" dirty="0"/>
          </a:p>
        </p:txBody>
      </p:sp>
      <p:sp>
        <p:nvSpPr>
          <p:cNvPr id="10" name="Ellipszis feliratnak 9"/>
          <p:cNvSpPr/>
          <p:nvPr/>
        </p:nvSpPr>
        <p:spPr>
          <a:xfrm>
            <a:off x="6300192" y="2420888"/>
            <a:ext cx="2232248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/>
              <a:t>Satisfaction</a:t>
            </a:r>
            <a:r>
              <a:rPr lang="hu-HU" b="1" i="1" dirty="0" smtClean="0"/>
              <a:t> </a:t>
            </a:r>
            <a:r>
              <a:rPr lang="hu-HU" b="1" i="1" dirty="0" err="1" smtClean="0"/>
              <a:t>factor</a:t>
            </a:r>
            <a:endParaRPr lang="hu-HU" b="1" i="1" dirty="0"/>
          </a:p>
          <a:p>
            <a:pPr algn="ctr"/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safety</a:t>
            </a:r>
            <a:r>
              <a:rPr lang="hu-HU" dirty="0" smtClean="0"/>
              <a:t> (55,9)</a:t>
            </a:r>
          </a:p>
          <a:p>
            <a:pPr algn="ctr"/>
            <a:r>
              <a:rPr lang="hu-HU" dirty="0" err="1" smtClean="0"/>
              <a:t>friendly</a:t>
            </a:r>
            <a:r>
              <a:rPr lang="hu-HU" dirty="0" smtClean="0"/>
              <a:t> </a:t>
            </a:r>
            <a:r>
              <a:rPr lang="hu-HU" dirty="0" err="1" smtClean="0"/>
              <a:t>prices</a:t>
            </a:r>
            <a:r>
              <a:rPr lang="hu-HU" dirty="0" smtClean="0"/>
              <a:t> (55%)</a:t>
            </a:r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Arial Rounded MT Bold" pitchFamily="34" charset="0"/>
              </a:rPr>
              <a:t>AVERAGE</a:t>
            </a:r>
            <a:r>
              <a:rPr lang="hu-HU" dirty="0" smtClean="0">
                <a:latin typeface="Arial Rounded MT Bold" pitchFamily="34" charset="0"/>
              </a:rPr>
              <a:t> </a:t>
            </a:r>
            <a:br>
              <a:rPr lang="hu-HU" dirty="0" smtClean="0">
                <a:latin typeface="Arial Rounded MT Bold" pitchFamily="34" charset="0"/>
              </a:rPr>
            </a:br>
            <a:r>
              <a:rPr lang="hu-HU" dirty="0" err="1" smtClean="0">
                <a:latin typeface="Arial Rounded MT Bold" pitchFamily="34" charset="0"/>
              </a:rPr>
              <a:t>EXPENDITURE</a:t>
            </a:r>
            <a:r>
              <a:rPr lang="hu-HU" dirty="0" smtClean="0">
                <a:latin typeface="Arial Rounded MT Bold" pitchFamily="34" charset="0"/>
              </a:rPr>
              <a:t> </a:t>
            </a:r>
            <a:r>
              <a:rPr lang="hu-HU" dirty="0" smtClean="0"/>
              <a:t>(€)</a:t>
            </a:r>
            <a:endParaRPr lang="hu-HU" dirty="0"/>
          </a:p>
        </p:txBody>
      </p:sp>
      <p:pic>
        <p:nvPicPr>
          <p:cNvPr id="7" name="Tartalom helye 6" descr="Familiy at be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8232" cy="2479749"/>
          </a:xfrm>
          <a:prstGeom prst="rect">
            <a:avLst/>
          </a:prstGeom>
        </p:spPr>
      </p:pic>
      <p:pic>
        <p:nvPicPr>
          <p:cNvPr id="8" name="Kép 7" descr="zászl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864096" cy="540060"/>
          </a:xfrm>
          <a:prstGeom prst="rect">
            <a:avLst/>
          </a:prstGeom>
        </p:spPr>
      </p:pic>
      <p:graphicFrame>
        <p:nvGraphicFramePr>
          <p:cNvPr id="15" name="Diagram helye 3"/>
          <p:cNvGraphicFramePr>
            <a:graphicFrameLocks/>
          </p:cNvGraphicFramePr>
          <p:nvPr/>
        </p:nvGraphicFramePr>
        <p:xfrm>
          <a:off x="611560" y="2558712"/>
          <a:ext cx="8229599" cy="388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77642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Total</a:t>
                      </a:r>
                    </a:p>
                    <a:p>
                      <a:r>
                        <a:rPr lang="hu-HU" sz="1200" smtClean="0"/>
                        <a:t>expenditures 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Expenditure</a:t>
                      </a:r>
                      <a:r>
                        <a:rPr lang="hu-HU" sz="1200" dirty="0" smtClean="0"/>
                        <a:t> of </a:t>
                      </a:r>
                      <a:r>
                        <a:rPr lang="hu-HU" sz="1200" dirty="0" err="1" smtClean="0"/>
                        <a:t>arrival</a:t>
                      </a:r>
                      <a:r>
                        <a:rPr lang="hu-HU" sz="1200" dirty="0" smtClean="0"/>
                        <a:t>/</a:t>
                      </a:r>
                      <a:r>
                        <a:rPr lang="hu-HU" sz="1200" dirty="0" err="1" smtClean="0"/>
                        <a:t>travel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Cost</a:t>
                      </a:r>
                      <a:r>
                        <a:rPr lang="hu-HU" sz="1200" baseline="0" dirty="0" smtClean="0"/>
                        <a:t> of </a:t>
                      </a:r>
                      <a:r>
                        <a:rPr lang="hu-HU" sz="1200" baseline="0" dirty="0" err="1" smtClean="0"/>
                        <a:t>tourist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baseline="0" dirty="0" err="1" smtClean="0"/>
                        <a:t>agent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Expenditure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at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destination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Number</a:t>
                      </a:r>
                      <a:r>
                        <a:rPr lang="hu-HU" sz="1200" baseline="0" smtClean="0"/>
                        <a:t> of tourist/average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Overnights</a:t>
                      </a:r>
                      <a:endParaRPr lang="hu-HU" sz="1200" dirty="0"/>
                    </a:p>
                  </a:txBody>
                  <a:tcPr/>
                </a:tc>
              </a:tr>
              <a:tr h="777642">
                <a:tc>
                  <a:txBody>
                    <a:bodyPr/>
                    <a:lstStyle/>
                    <a:p>
                      <a:r>
                        <a:rPr lang="hu-HU" dirty="0" smtClean="0"/>
                        <a:t>Total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528,04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74,97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23,03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430,04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8,2</a:t>
                      </a:r>
                      <a:endParaRPr lang="hu-HU" dirty="0"/>
                    </a:p>
                  </a:txBody>
                  <a:tcPr/>
                </a:tc>
              </a:tr>
              <a:tr h="777642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Organized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trip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554,06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69,05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69,85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415,16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2,9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7,5</a:t>
                      </a:r>
                      <a:endParaRPr lang="hu-HU" dirty="0"/>
                    </a:p>
                  </a:txBody>
                  <a:tcPr/>
                </a:tc>
              </a:tr>
              <a:tr h="777642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Individual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trip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515,25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77,89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437,36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8,5</a:t>
                      </a:r>
                      <a:endParaRPr lang="hu-HU" dirty="0"/>
                    </a:p>
                  </a:txBody>
                  <a:tcPr/>
                </a:tc>
              </a:tr>
              <a:tr h="777642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Car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arrival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500,44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69,10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406,06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3,1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7,9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2260600" y="503238"/>
            <a:ext cx="0" cy="0"/>
          </a:xfrm>
          <a:prstGeom prst="line">
            <a:avLst/>
          </a:prstGeom>
          <a:noFill/>
          <a:ln w="12700" cap="rnd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Major </a:t>
            </a:r>
            <a:r>
              <a:rPr lang="hu-HU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emitive</a:t>
            </a:r>
            <a:r>
              <a:rPr lang="hu-H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hu-HU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markets</a:t>
            </a:r>
            <a:r>
              <a:rPr lang="hr-H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/tourist arrivals</a:t>
            </a:r>
            <a:endParaRPr lang="hu-HU" sz="4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/>
          </p:nvPr>
        </p:nvGraphicFramePr>
        <p:xfrm>
          <a:off x="467544" y="1340768"/>
          <a:ext cx="82296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RANKING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2011 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/2012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r>
                        <a:rPr lang="hu-HU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1 941 920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12,56%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Slovenia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1 151 742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-2,68%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Austria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1 010 033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5,96%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Italy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966 708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-6,28%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Czech Republic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693 497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3,35%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Poland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576 357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11,72%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France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423 643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5,20%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Slovakia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361 369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5,27%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The Netherlands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341 882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16,18%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 UK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332 882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23,44%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Hungary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332 015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-3,39%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b="1" dirty="0" err="1" smtClean="0"/>
              <a:t>Hungarian</a:t>
            </a:r>
            <a:r>
              <a:rPr lang="hu-HU" b="1" dirty="0" smtClean="0"/>
              <a:t> </a:t>
            </a:r>
            <a:r>
              <a:rPr lang="hu-HU" b="1" dirty="0" err="1" smtClean="0"/>
              <a:t>tourist</a:t>
            </a:r>
            <a:r>
              <a:rPr lang="hu-HU" b="1" dirty="0" smtClean="0"/>
              <a:t> </a:t>
            </a:r>
            <a:r>
              <a:rPr lang="hu-HU" b="1" dirty="0" err="1" smtClean="0"/>
              <a:t>arrivals</a:t>
            </a:r>
            <a:r>
              <a:rPr lang="hu-HU" b="1" dirty="0" smtClean="0"/>
              <a:t>/</a:t>
            </a:r>
            <a:r>
              <a:rPr lang="hu-HU" b="1" dirty="0" err="1" smtClean="0"/>
              <a:t>CLUSTERS</a:t>
            </a:r>
            <a:r>
              <a:rPr lang="hu-HU" b="1" dirty="0" smtClean="0"/>
              <a:t>– </a:t>
            </a:r>
            <a:r>
              <a:rPr lang="hu-HU" b="1" dirty="0" smtClean="0"/>
              <a:t>2012</a:t>
            </a:r>
            <a:endParaRPr lang="hu-HU" b="1" dirty="0"/>
          </a:p>
        </p:txBody>
      </p:sp>
      <p:graphicFrame>
        <p:nvGraphicFramePr>
          <p:cNvPr id="10242" name="Diagram helye 3"/>
          <p:cNvGraphicFramePr>
            <a:graphicFrameLocks noGrp="1"/>
          </p:cNvGraphicFramePr>
          <p:nvPr>
            <p:ph type="chart" idx="1"/>
          </p:nvPr>
        </p:nvGraphicFramePr>
        <p:xfrm>
          <a:off x="1084263" y="1714500"/>
          <a:ext cx="6897687" cy="3975100"/>
        </p:xfrm>
        <a:graphic>
          <a:graphicData uri="http://schemas.openxmlformats.org/presentationml/2006/ole">
            <p:oleObj spid="_x0000_s7170" name="Worksheet" r:id="rId4" imgW="8286840" imgH="4775260" progId="Excel.Shee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b="1" dirty="0" err="1" smtClean="0"/>
              <a:t>Hungarian</a:t>
            </a:r>
            <a:r>
              <a:rPr lang="hu-HU" b="1" dirty="0" smtClean="0"/>
              <a:t> </a:t>
            </a:r>
            <a:r>
              <a:rPr lang="hu-HU" b="1" dirty="0" err="1" smtClean="0"/>
              <a:t>overnights</a:t>
            </a:r>
            <a:r>
              <a:rPr lang="hu-HU" b="1" dirty="0" smtClean="0"/>
              <a:t>/</a:t>
            </a:r>
            <a:r>
              <a:rPr lang="hu-HU" b="1" dirty="0" err="1" smtClean="0"/>
              <a:t>CLUSTERS</a:t>
            </a:r>
            <a:r>
              <a:rPr lang="hu-HU" b="1" dirty="0" smtClean="0"/>
              <a:t>– </a:t>
            </a:r>
            <a:r>
              <a:rPr lang="hu-HU" b="1" dirty="0" smtClean="0"/>
              <a:t>2012</a:t>
            </a:r>
            <a:endParaRPr lang="hu-HU" b="1" dirty="0"/>
          </a:p>
        </p:txBody>
      </p:sp>
      <p:graphicFrame>
        <p:nvGraphicFramePr>
          <p:cNvPr id="10242" name="Diagram helye 3"/>
          <p:cNvGraphicFramePr>
            <a:graphicFrameLocks noGrp="1"/>
          </p:cNvGraphicFramePr>
          <p:nvPr>
            <p:ph type="chart" idx="1"/>
          </p:nvPr>
        </p:nvGraphicFramePr>
        <p:xfrm>
          <a:off x="1084263" y="1714500"/>
          <a:ext cx="6897687" cy="3975100"/>
        </p:xfrm>
        <a:graphic>
          <a:graphicData uri="http://schemas.openxmlformats.org/presentationml/2006/ole">
            <p:oleObj spid="_x0000_s11266" name="Worksheet" r:id="rId4" imgW="8286840" imgH="4775260" progId="Excel.Shee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graphicFrame>
        <p:nvGraphicFramePr>
          <p:cNvPr id="7170" name="Diagram 3"/>
          <p:cNvGraphicFramePr>
            <a:graphicFrameLocks/>
          </p:cNvGraphicFramePr>
          <p:nvPr/>
        </p:nvGraphicFramePr>
        <p:xfrm>
          <a:off x="255588" y="908720"/>
          <a:ext cx="8462962" cy="5969918"/>
        </p:xfrm>
        <a:graphic>
          <a:graphicData uri="http://schemas.openxmlformats.org/presentationml/2006/ole">
            <p:oleObj spid="_x0000_s9218" name="Worksheet" r:id="rId4" imgW="8420040" imgH="6038850" progId="Excel.Sheet.8">
              <p:embed/>
            </p:oleObj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87624" y="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/>
              <a:t>Average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n</a:t>
            </a:r>
            <a:r>
              <a:rPr lang="hu-HU" sz="2800" b="1" dirty="0" err="1" smtClean="0"/>
              <a:t>umber</a:t>
            </a:r>
            <a:r>
              <a:rPr lang="hu-HU" sz="2800" b="1" dirty="0" smtClean="0"/>
              <a:t> of </a:t>
            </a:r>
            <a:r>
              <a:rPr lang="hu-HU" sz="2800" b="1" dirty="0" err="1" smtClean="0"/>
              <a:t>Hungarian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tourists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in</a:t>
            </a:r>
            <a:r>
              <a:rPr lang="hu-HU" sz="2800" b="1" dirty="0" smtClean="0"/>
              <a:t> 			</a:t>
            </a:r>
            <a:r>
              <a:rPr lang="hu-HU" sz="2800" b="1" dirty="0" err="1" smtClean="0"/>
              <a:t>Croatia</a:t>
            </a:r>
            <a:r>
              <a:rPr lang="hu-HU" sz="2800" b="1" dirty="0" smtClean="0"/>
              <a:t>/</a:t>
            </a:r>
            <a:r>
              <a:rPr lang="hu-HU" sz="2800" b="1" dirty="0" err="1" smtClean="0"/>
              <a:t>by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month</a:t>
            </a:r>
            <a:endParaRPr lang="hu-H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4103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200" b="1" dirty="0">
                <a:solidFill>
                  <a:srgbClr val="003399"/>
                </a:solidFill>
                <a:cs typeface="Arial" charset="0"/>
              </a:rPr>
              <a:t>THANK YOU FOR YOUR </a:t>
            </a:r>
            <a:endParaRPr lang="hr-HR" sz="3200" b="1" dirty="0" smtClean="0">
              <a:solidFill>
                <a:srgbClr val="003399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hr-HR" sz="3200" b="1" dirty="0" smtClean="0">
                <a:solidFill>
                  <a:srgbClr val="003399"/>
                </a:solidFill>
                <a:cs typeface="Arial" charset="0"/>
              </a:rPr>
              <a:t>ATTENTION!</a:t>
            </a:r>
            <a:endParaRPr lang="en-US" sz="3200" b="1" dirty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2" cstate="print"/>
          <a:srcRect t="19897" b="1613"/>
          <a:stretch>
            <a:fillRect/>
          </a:stretch>
        </p:blipFill>
        <p:spPr bwMode="auto">
          <a:xfrm>
            <a:off x="4846638" y="1724025"/>
            <a:ext cx="4046537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Croat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297256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2260600" y="503238"/>
            <a:ext cx="0" cy="0"/>
          </a:xfrm>
          <a:prstGeom prst="line">
            <a:avLst/>
          </a:prstGeom>
          <a:noFill/>
          <a:ln w="12700" cap="rnd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Major </a:t>
            </a:r>
            <a:r>
              <a:rPr lang="hu-HU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emitive</a:t>
            </a:r>
            <a:r>
              <a:rPr lang="hu-H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hu-HU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markets</a:t>
            </a:r>
            <a:r>
              <a:rPr lang="hr-H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/tourist overnights</a:t>
            </a:r>
            <a:endParaRPr lang="hu-HU" sz="4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/>
          </p:nvPr>
        </p:nvGraphicFramePr>
        <p:xfrm>
          <a:off x="467544" y="1340768"/>
          <a:ext cx="8229600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RANKING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2011 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/2012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Germany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14 953 105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13,41%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Slovenia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7 422 590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Austria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5 687 163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6,33%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Czech Republic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4 851 610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4,68%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Italy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4 758 591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-6,53%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Poland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3 685 103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10,93%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The Netherlands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2 638 095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14,77%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Slovakia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2 463 299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5,14%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 Hungary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1 811 175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-3,96%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4000" b="1" dirty="0" err="1" smtClean="0"/>
              <a:t>Hungarian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tourist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arrivals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Croatia</a:t>
            </a:r>
            <a:r>
              <a:rPr lang="hu-HU" sz="4000" b="1" dirty="0" smtClean="0"/>
              <a:t> - </a:t>
            </a:r>
            <a:r>
              <a:rPr lang="sr-Latn-CS" sz="4000" b="1" dirty="0" smtClean="0"/>
              <a:t>(thousand) </a:t>
            </a:r>
            <a:br>
              <a:rPr lang="sr-Latn-CS" sz="4000" b="1" dirty="0" smtClean="0"/>
            </a:br>
            <a:r>
              <a:rPr lang="sr-Latn-CS" sz="4000" b="1" dirty="0" smtClean="0"/>
              <a:t>1995–2012</a:t>
            </a:r>
            <a:endParaRPr lang="en-US" sz="4000" b="1" dirty="0" smtClean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-217488" y="1628775"/>
          <a:ext cx="9361488" cy="4773613"/>
        </p:xfrm>
        <a:graphic>
          <a:graphicData uri="http://schemas.openxmlformats.org/presentationml/2006/ole">
            <p:oleObj spid="_x0000_s8194" name="Diagram" r:id="rId4" imgW="11791980" imgH="7334250" progId="MSGraph.Chart.8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err="1" smtClean="0"/>
              <a:t>Hungarian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overnights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Croatia</a:t>
            </a:r>
            <a:r>
              <a:rPr lang="hu-HU" sz="4000" b="1" dirty="0" smtClean="0"/>
              <a:t> </a:t>
            </a:r>
            <a:br>
              <a:rPr lang="hu-HU" sz="4000" b="1" dirty="0" smtClean="0"/>
            </a:br>
            <a:r>
              <a:rPr lang="hu-HU" sz="4000" b="1" dirty="0" smtClean="0"/>
              <a:t>(</a:t>
            </a:r>
            <a:r>
              <a:rPr lang="hu-HU" sz="4000" b="1" dirty="0" err="1" smtClean="0"/>
              <a:t>thousand</a:t>
            </a:r>
            <a:r>
              <a:rPr lang="hu-HU" sz="4000" b="1" dirty="0" smtClean="0"/>
              <a:t>) </a:t>
            </a:r>
            <a:br>
              <a:rPr lang="hu-HU" sz="4000" b="1" dirty="0" smtClean="0"/>
            </a:br>
            <a:r>
              <a:rPr lang="sr-Latn-CS" sz="4000" b="1" dirty="0" smtClean="0"/>
              <a:t>1995–2012</a:t>
            </a:r>
            <a:endParaRPr lang="en-US" sz="4000" b="1" dirty="0" smtClean="0"/>
          </a:p>
        </p:txBody>
      </p:sp>
      <p:graphicFrame>
        <p:nvGraphicFramePr>
          <p:cNvPr id="2" name="Object 1135"/>
          <p:cNvGraphicFramePr>
            <a:graphicFrameLocks noChangeAspect="1"/>
          </p:cNvGraphicFramePr>
          <p:nvPr/>
        </p:nvGraphicFramePr>
        <p:xfrm>
          <a:off x="42863" y="1412875"/>
          <a:ext cx="9101137" cy="4954588"/>
        </p:xfrm>
        <a:graphic>
          <a:graphicData uri="http://schemas.openxmlformats.org/presentationml/2006/ole">
            <p:oleObj spid="_x0000_s12290" name="Diagram" r:id="rId4" imgW="11798280" imgH="7785160" progId="MSGraph.Chart.8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Proportion</a:t>
            </a:r>
            <a:r>
              <a:rPr lang="hu-HU" b="1" dirty="0" smtClean="0"/>
              <a:t> : </a:t>
            </a:r>
            <a:r>
              <a:rPr lang="hu-HU" b="1" dirty="0" err="1" smtClean="0"/>
              <a:t>population</a:t>
            </a:r>
            <a:r>
              <a:rPr lang="hu-HU" b="1" dirty="0" smtClean="0"/>
              <a:t> and </a:t>
            </a:r>
            <a:r>
              <a:rPr lang="hu-HU" b="1" dirty="0" err="1" smtClean="0"/>
              <a:t>those</a:t>
            </a:r>
            <a:r>
              <a:rPr lang="hu-HU" b="1" dirty="0" smtClean="0"/>
              <a:t> </a:t>
            </a:r>
            <a:r>
              <a:rPr lang="hu-HU" b="1" dirty="0" err="1" smtClean="0"/>
              <a:t>travelling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Croatia</a:t>
            </a:r>
            <a:r>
              <a:rPr lang="hu-HU" b="1" dirty="0" smtClean="0"/>
              <a:t> 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12845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Country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err="1" smtClean="0"/>
                        <a:t>Population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     </a:t>
                      </a:r>
                      <a:r>
                        <a:rPr lang="hu-HU" sz="2400" dirty="0" err="1" smtClean="0"/>
                        <a:t>Visitors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          %</a:t>
                      </a:r>
                      <a:endParaRPr lang="hu-HU" sz="2400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Slovenia</a:t>
                      </a:r>
                      <a:endParaRPr lang="hu-HU" sz="2400" dirty="0" smtClean="0"/>
                    </a:p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400" dirty="0" smtClean="0"/>
                        <a:t>                   2.055.496</a:t>
                      </a:r>
                    </a:p>
                    <a:p>
                      <a:pPr algn="l"/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1.151.742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56,03</a:t>
                      </a:r>
                      <a:endParaRPr lang="hu-HU" sz="2400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Austria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8.443.018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1.010.033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11,96</a:t>
                      </a:r>
                      <a:endParaRPr lang="hu-HU" sz="2400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Czech</a:t>
                      </a:r>
                      <a:r>
                        <a:rPr lang="hu-HU" sz="2400" dirty="0" smtClean="0"/>
                        <a:t> </a:t>
                      </a:r>
                      <a:r>
                        <a:rPr lang="hu-HU" sz="2400" dirty="0" err="1" smtClean="0"/>
                        <a:t>Republic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10.504.203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693.497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6,60</a:t>
                      </a:r>
                      <a:endParaRPr lang="hu-HU" sz="2400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Slovakia</a:t>
                      </a:r>
                      <a:endParaRPr lang="hu-HU" sz="2400" dirty="0" smtClean="0"/>
                    </a:p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5.410.000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361.369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6,70</a:t>
                      </a:r>
                      <a:endParaRPr lang="hu-HU" sz="2400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Hungary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9.958.453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341 882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3,33</a:t>
                      </a:r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Proportion</a:t>
            </a:r>
            <a:r>
              <a:rPr lang="hu-HU" b="1" dirty="0" smtClean="0"/>
              <a:t> : </a:t>
            </a:r>
            <a:r>
              <a:rPr lang="hu-HU" b="1" dirty="0" err="1" smtClean="0"/>
              <a:t>population</a:t>
            </a:r>
            <a:r>
              <a:rPr lang="hu-HU" b="1" dirty="0" smtClean="0"/>
              <a:t> and </a:t>
            </a:r>
            <a:r>
              <a:rPr lang="hu-HU" b="1" dirty="0" err="1" smtClean="0"/>
              <a:t>those</a:t>
            </a:r>
            <a:r>
              <a:rPr lang="hu-HU" b="1" dirty="0" smtClean="0"/>
              <a:t> </a:t>
            </a:r>
            <a:r>
              <a:rPr lang="hu-HU" b="1" dirty="0" err="1" smtClean="0"/>
              <a:t>travelling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Croatia</a:t>
            </a:r>
            <a:r>
              <a:rPr lang="hu-HU" b="1" dirty="0" smtClean="0"/>
              <a:t>  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14724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Distances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Budapest </a:t>
            </a:r>
            <a:endParaRPr lang="hu-HU" b="1" dirty="0"/>
          </a:p>
        </p:txBody>
      </p:sp>
      <p:pic>
        <p:nvPicPr>
          <p:cNvPr id="37892" name="Picture 4" descr="http://www.horvatorszaginfo.hu/pics/terkep/autos/budapest_rijeka_kicsi.pn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160240" cy="2215631"/>
          </a:xfrm>
          <a:prstGeom prst="rect">
            <a:avLst/>
          </a:prstGeom>
          <a:noFill/>
        </p:spPr>
      </p:pic>
      <p:pic>
        <p:nvPicPr>
          <p:cNvPr id="37894" name="Picture 6" descr="http://www.horvatorszaginfo.hu/pics/terkep/autos/budapest_zadar_kic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232248" cy="2304256"/>
          </a:xfrm>
          <a:prstGeom prst="rect">
            <a:avLst/>
          </a:prstGeom>
          <a:noFill/>
        </p:spPr>
      </p:pic>
      <p:pic>
        <p:nvPicPr>
          <p:cNvPr id="37896" name="Picture 8" descr="http://www.horvatorszaginfo.hu/pics/terkep/autos/budapest_sibenik_kics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1905000" cy="1828800"/>
          </a:xfrm>
          <a:prstGeom prst="rect">
            <a:avLst/>
          </a:prstGeom>
          <a:noFill/>
        </p:spPr>
      </p:pic>
      <p:pic>
        <p:nvPicPr>
          <p:cNvPr id="37898" name="Picture 10" descr="http://www.horvatorszaginfo.hu/pics/terkep/autos/budapest_split_kics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149080"/>
            <a:ext cx="1905000" cy="1828800"/>
          </a:xfrm>
          <a:prstGeom prst="rect">
            <a:avLst/>
          </a:prstGeom>
          <a:noFill/>
        </p:spPr>
      </p:pic>
      <p:pic>
        <p:nvPicPr>
          <p:cNvPr id="37900" name="Picture 12" descr="http://www.horvatorszaginfo.hu/pics/terkep/autos/budapest_dubrovnik_kics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05064"/>
            <a:ext cx="1905000" cy="1828800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395536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Rijeka: 680 km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Sibenik</a:t>
            </a:r>
            <a:r>
              <a:rPr lang="hu-HU" dirty="0" smtClean="0"/>
              <a:t>: 680 km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635896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Zadar</a:t>
            </a:r>
            <a:r>
              <a:rPr lang="hu-HU" dirty="0" smtClean="0"/>
              <a:t>: 620 km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47664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Split: 850 km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076056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Dubrovnik: 1040</a:t>
            </a:r>
            <a:endParaRPr lang="hu-HU" dirty="0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COMPARATIVE</a:t>
            </a:r>
            <a:r>
              <a:rPr lang="hu-HU" b="1" dirty="0" smtClean="0"/>
              <a:t> </a:t>
            </a:r>
            <a:r>
              <a:rPr lang="hu-HU" b="1" dirty="0" err="1" smtClean="0"/>
              <a:t>ADVANTAGES</a:t>
            </a:r>
            <a:r>
              <a:rPr lang="hu-HU" b="1" dirty="0" smtClean="0"/>
              <a:t> OF </a:t>
            </a:r>
            <a:r>
              <a:rPr lang="hu-HU" b="1" dirty="0" err="1" smtClean="0"/>
              <a:t>CROATIA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HUNGARIAN</a:t>
            </a:r>
            <a:r>
              <a:rPr lang="hu-HU" b="1" dirty="0" smtClean="0"/>
              <a:t> </a:t>
            </a:r>
            <a:r>
              <a:rPr lang="hu-HU" b="1" dirty="0" err="1" smtClean="0"/>
              <a:t>TOURIST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1., </a:t>
            </a:r>
            <a:r>
              <a:rPr lang="hu-HU" dirty="0" err="1" smtClean="0"/>
              <a:t>PROXIMITY</a:t>
            </a:r>
            <a:r>
              <a:rPr lang="hu-HU" dirty="0" smtClean="0"/>
              <a:t> (BEING </a:t>
            </a:r>
            <a:r>
              <a:rPr lang="hu-HU" dirty="0" err="1" smtClean="0"/>
              <a:t>FAMILIAR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THE </a:t>
            </a:r>
            <a:r>
              <a:rPr lang="hu-HU" dirty="0" err="1" smtClean="0"/>
              <a:t>SITUATION</a:t>
            </a:r>
            <a:r>
              <a:rPr lang="hu-HU" dirty="0" smtClean="0"/>
              <a:t>, THE </a:t>
            </a:r>
            <a:r>
              <a:rPr lang="hu-HU" dirty="0" err="1" smtClean="0"/>
              <a:t>OPPORTUNITY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DECISION</a:t>
            </a:r>
            <a:r>
              <a:rPr lang="hu-HU" dirty="0" smtClean="0"/>
              <a:t> AT THE </a:t>
            </a:r>
            <a:r>
              <a:rPr lang="hu-HU" dirty="0" err="1" smtClean="0"/>
              <a:t>LAST</a:t>
            </a:r>
            <a:r>
              <a:rPr lang="hu-HU" dirty="0" smtClean="0"/>
              <a:t> </a:t>
            </a:r>
            <a:r>
              <a:rPr lang="hu-HU" dirty="0" err="1" smtClean="0"/>
              <a:t>MOMENT</a:t>
            </a:r>
            <a:endParaRPr lang="hu-HU" dirty="0" smtClean="0"/>
          </a:p>
          <a:p>
            <a:r>
              <a:rPr lang="hu-HU" dirty="0" smtClean="0"/>
              <a:t>2.,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HISTORY</a:t>
            </a:r>
            <a:r>
              <a:rPr lang="hu-HU" dirty="0" smtClean="0"/>
              <a:t> AND </a:t>
            </a:r>
            <a:r>
              <a:rPr lang="hu-HU" dirty="0" err="1" smtClean="0"/>
              <a:t>PAST</a:t>
            </a:r>
            <a:r>
              <a:rPr lang="hu-HU" dirty="0" smtClean="0"/>
              <a:t> </a:t>
            </a:r>
            <a:r>
              <a:rPr lang="hu-HU" dirty="0" err="1" smtClean="0"/>
              <a:t>EXPERIENCES</a:t>
            </a:r>
            <a:r>
              <a:rPr lang="hu-HU" dirty="0" smtClean="0"/>
              <a:t>; THE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SYSTEM</a:t>
            </a:r>
          </a:p>
          <a:p>
            <a:r>
              <a:rPr lang="hu-HU" dirty="0" smtClean="0"/>
              <a:t>3., </a:t>
            </a:r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SAFETY</a:t>
            </a:r>
            <a:r>
              <a:rPr lang="hu-HU" dirty="0" smtClean="0"/>
              <a:t> AND BEING </a:t>
            </a:r>
            <a:r>
              <a:rPr lang="hu-HU" dirty="0" err="1" smtClean="0"/>
              <a:t>WELCOMED</a:t>
            </a:r>
            <a:endParaRPr lang="hu-H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658</Words>
  <Application>Microsoft Office PowerPoint</Application>
  <PresentationFormat>Diavetítés a képernyőre (4:3 oldalarány)</PresentationFormat>
  <Paragraphs>257</Paragraphs>
  <Slides>23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Office-téma</vt:lpstr>
      <vt:lpstr>Image</vt:lpstr>
      <vt:lpstr>Diagram</vt:lpstr>
      <vt:lpstr>Microsoft Office Excel 97-2003 munkalap</vt:lpstr>
      <vt:lpstr>1. dia</vt:lpstr>
      <vt:lpstr>2. dia</vt:lpstr>
      <vt:lpstr>3. dia</vt:lpstr>
      <vt:lpstr>Hungarian tourist arrivals to Croatia - (thousand)  1995–2012</vt:lpstr>
      <vt:lpstr>Hungarian overnights in Croatia  (thousand)  1995–2012</vt:lpstr>
      <vt:lpstr>Proportion : population and those travelling to Croatia </vt:lpstr>
      <vt:lpstr>Proportion : population and those travelling to Croatia  </vt:lpstr>
      <vt:lpstr>Distances from Budapest </vt:lpstr>
      <vt:lpstr>COMPARATIVE ADVANTAGES OF CROATIA FOR HUNGARIAN TOURIST</vt:lpstr>
      <vt:lpstr>10. dia</vt:lpstr>
      <vt:lpstr> Hungarian tourist outbound trips   in 2012 </vt:lpstr>
      <vt:lpstr>Hungarian tourist outbound trips  in 2012  by seaside destination countries</vt:lpstr>
      <vt:lpstr>  Tourist arrivals and overnights January-May 2013  </vt:lpstr>
      <vt:lpstr>TOMAS SURVEY- HUNGARIAN TOURISTS  IN CROATIA</vt:lpstr>
      <vt:lpstr>AGE; EDUCATION; DOMICILE; TRAVEL PARTY; MOTIVATION</vt:lpstr>
      <vt:lpstr>LOYALTY; SOURCE OF INFORMATION; ORGANIZATION; TIME OF BOOKING</vt:lpstr>
      <vt:lpstr>OVERNIGHTS; No. OF ACCOMODATION; MEALS; EXCURSIONS</vt:lpstr>
      <vt:lpstr> ACTIVITIES; SATISFACTION FACTOR; </vt:lpstr>
      <vt:lpstr>AVERAGE  EXPENDITURE (€)</vt:lpstr>
      <vt:lpstr>Hungarian tourist arrivals/CLUSTERS– 2012</vt:lpstr>
      <vt:lpstr>Hungarian overnights/CLUSTERS– 2012</vt:lpstr>
      <vt:lpstr>22. dia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Mira</dc:creator>
  <cp:lastModifiedBy>Mira</cp:lastModifiedBy>
  <cp:revision>86</cp:revision>
  <dcterms:created xsi:type="dcterms:W3CDTF">2013-06-14T07:56:28Z</dcterms:created>
  <dcterms:modified xsi:type="dcterms:W3CDTF">2013-06-17T16:57:21Z</dcterms:modified>
</cp:coreProperties>
</file>